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3.xml" ContentType="application/vnd.openxmlformats-officedocument.presentationml.notesSlide+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692" r:id="rId3"/>
    <p:sldId id="693" r:id="rId4"/>
    <p:sldId id="694" r:id="rId5"/>
    <p:sldId id="695" r:id="rId6"/>
    <p:sldId id="267" r:id="rId7"/>
    <p:sldId id="696" r:id="rId8"/>
    <p:sldId id="697" r:id="rId9"/>
    <p:sldId id="698" r:id="rId10"/>
    <p:sldId id="69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91474B-869E-AF44-83F1-4D1198F92F40}" v="95" dt="2023-09-17T17:54:09.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garten, J. Peter" userId="08c346f3-9f2a-4776-a6cf-add1e690cd47" providerId="ADAL" clId="{843A756A-D80F-E345-9AE8-0B100894EA95}"/>
    <pc:docChg chg="custSel addSld modSld">
      <pc:chgData name="Gogarten, J. Peter" userId="08c346f3-9f2a-4776-a6cf-add1e690cd47" providerId="ADAL" clId="{843A756A-D80F-E345-9AE8-0B100894EA95}" dt="2023-09-07T22:01:33.401" v="1569" actId="313"/>
      <pc:docMkLst>
        <pc:docMk/>
      </pc:docMkLst>
      <pc:sldChg chg="modSp mod">
        <pc:chgData name="Gogarten, J. Peter" userId="08c346f3-9f2a-4776-a6cf-add1e690cd47" providerId="ADAL" clId="{843A756A-D80F-E345-9AE8-0B100894EA95}" dt="2023-09-07T21:40:59.404" v="0" actId="20577"/>
        <pc:sldMkLst>
          <pc:docMk/>
          <pc:sldMk cId="600939045" sldId="256"/>
        </pc:sldMkLst>
        <pc:spChg chg="mod">
          <ac:chgData name="Gogarten, J. Peter" userId="08c346f3-9f2a-4776-a6cf-add1e690cd47" providerId="ADAL" clId="{843A756A-D80F-E345-9AE8-0B100894EA95}" dt="2023-09-07T21:40:59.404" v="0" actId="20577"/>
          <ac:spMkLst>
            <pc:docMk/>
            <pc:sldMk cId="600939045" sldId="256"/>
            <ac:spMk id="2" creationId="{2C459305-B0B2-CBCF-EF33-CBC41A4587DD}"/>
          </ac:spMkLst>
        </pc:spChg>
      </pc:sldChg>
      <pc:sldChg chg="modSp mod">
        <pc:chgData name="Gogarten, J. Peter" userId="08c346f3-9f2a-4776-a6cf-add1e690cd47" providerId="ADAL" clId="{843A756A-D80F-E345-9AE8-0B100894EA95}" dt="2023-09-07T21:41:55.872" v="20" actId="5793"/>
        <pc:sldMkLst>
          <pc:docMk/>
          <pc:sldMk cId="3007410485" sldId="693"/>
        </pc:sldMkLst>
        <pc:spChg chg="mod">
          <ac:chgData name="Gogarten, J. Peter" userId="08c346f3-9f2a-4776-a6cf-add1e690cd47" providerId="ADAL" clId="{843A756A-D80F-E345-9AE8-0B100894EA95}" dt="2023-09-07T21:41:55.872" v="20" actId="5793"/>
          <ac:spMkLst>
            <pc:docMk/>
            <pc:sldMk cId="3007410485" sldId="693"/>
            <ac:spMk id="3" creationId="{A60E2240-9702-08FC-0356-CFF959A7FDF1}"/>
          </ac:spMkLst>
        </pc:spChg>
      </pc:sldChg>
      <pc:sldChg chg="modSp mod">
        <pc:chgData name="Gogarten, J. Peter" userId="08c346f3-9f2a-4776-a6cf-add1e690cd47" providerId="ADAL" clId="{843A756A-D80F-E345-9AE8-0B100894EA95}" dt="2023-09-07T21:52:19.219" v="846" actId="20577"/>
        <pc:sldMkLst>
          <pc:docMk/>
          <pc:sldMk cId="2323607478" sldId="694"/>
        </pc:sldMkLst>
        <pc:spChg chg="mod">
          <ac:chgData name="Gogarten, J. Peter" userId="08c346f3-9f2a-4776-a6cf-add1e690cd47" providerId="ADAL" clId="{843A756A-D80F-E345-9AE8-0B100894EA95}" dt="2023-09-07T21:51:40.676" v="840" actId="1076"/>
          <ac:spMkLst>
            <pc:docMk/>
            <pc:sldMk cId="2323607478" sldId="694"/>
            <ac:spMk id="2" creationId="{C9496A34-18FE-57D8-64D9-F36C4C35EC3D}"/>
          </ac:spMkLst>
        </pc:spChg>
        <pc:spChg chg="mod">
          <ac:chgData name="Gogarten, J. Peter" userId="08c346f3-9f2a-4776-a6cf-add1e690cd47" providerId="ADAL" clId="{843A756A-D80F-E345-9AE8-0B100894EA95}" dt="2023-09-07T21:52:19.219" v="846" actId="20577"/>
          <ac:spMkLst>
            <pc:docMk/>
            <pc:sldMk cId="2323607478" sldId="694"/>
            <ac:spMk id="3" creationId="{359B136D-970B-2267-F50A-ECC374F0B998}"/>
          </ac:spMkLst>
        </pc:spChg>
      </pc:sldChg>
      <pc:sldChg chg="modSp new mod">
        <pc:chgData name="Gogarten, J. Peter" userId="08c346f3-9f2a-4776-a6cf-add1e690cd47" providerId="ADAL" clId="{843A756A-D80F-E345-9AE8-0B100894EA95}" dt="2023-09-07T22:01:33.401" v="1569" actId="313"/>
        <pc:sldMkLst>
          <pc:docMk/>
          <pc:sldMk cId="4253993132" sldId="695"/>
        </pc:sldMkLst>
        <pc:spChg chg="mod">
          <ac:chgData name="Gogarten, J. Peter" userId="08c346f3-9f2a-4776-a6cf-add1e690cd47" providerId="ADAL" clId="{843A756A-D80F-E345-9AE8-0B100894EA95}" dt="2023-09-07T21:54:34.843" v="908" actId="14100"/>
          <ac:spMkLst>
            <pc:docMk/>
            <pc:sldMk cId="4253993132" sldId="695"/>
            <ac:spMk id="2" creationId="{4644550E-4251-7EB5-7A35-83FDA15D5DA9}"/>
          </ac:spMkLst>
        </pc:spChg>
        <pc:spChg chg="mod">
          <ac:chgData name="Gogarten, J. Peter" userId="08c346f3-9f2a-4776-a6cf-add1e690cd47" providerId="ADAL" clId="{843A756A-D80F-E345-9AE8-0B100894EA95}" dt="2023-09-07T22:01:33.401" v="1569" actId="313"/>
          <ac:spMkLst>
            <pc:docMk/>
            <pc:sldMk cId="4253993132" sldId="695"/>
            <ac:spMk id="3" creationId="{B222569D-A418-8630-BB95-D1D249FC4CAD}"/>
          </ac:spMkLst>
        </pc:spChg>
      </pc:sldChg>
    </pc:docChg>
  </pc:docChgLst>
  <pc:docChgLst>
    <pc:chgData name="Gogarten, J. Peter" userId="08c346f3-9f2a-4776-a6cf-add1e690cd47" providerId="ADAL" clId="{6591474B-869E-AF44-83F1-4D1198F92F40}"/>
    <pc:docChg chg="addSld modSld">
      <pc:chgData name="Gogarten, J. Peter" userId="08c346f3-9f2a-4776-a6cf-add1e690cd47" providerId="ADAL" clId="{6591474B-869E-AF44-83F1-4D1198F92F40}" dt="2023-09-17T17:55:48.661" v="171" actId="9405"/>
      <pc:docMkLst>
        <pc:docMk/>
      </pc:docMkLst>
      <pc:sldChg chg="delSp modSp add mod">
        <pc:chgData name="Gogarten, J. Peter" userId="08c346f3-9f2a-4776-a6cf-add1e690cd47" providerId="ADAL" clId="{6591474B-869E-AF44-83F1-4D1198F92F40}" dt="2023-09-08T00:22:30.051" v="4"/>
        <pc:sldMkLst>
          <pc:docMk/>
          <pc:sldMk cId="1868048003" sldId="267"/>
        </pc:sldMkLst>
        <pc:spChg chg="del mod">
          <ac:chgData name="Gogarten, J. Peter" userId="08c346f3-9f2a-4776-a6cf-add1e690cd47" providerId="ADAL" clId="{6591474B-869E-AF44-83F1-4D1198F92F40}" dt="2023-09-08T00:22:30.051" v="4"/>
          <ac:spMkLst>
            <pc:docMk/>
            <pc:sldMk cId="1868048003" sldId="267"/>
            <ac:spMk id="24" creationId="{A1AE6772-71A5-96D6-3B5C-C8060E91D5FD}"/>
          </ac:spMkLst>
        </pc:spChg>
      </pc:sldChg>
      <pc:sldChg chg="modSp mod">
        <pc:chgData name="Gogarten, J. Peter" userId="08c346f3-9f2a-4776-a6cf-add1e690cd47" providerId="ADAL" clId="{6591474B-869E-AF44-83F1-4D1198F92F40}" dt="2023-09-08T00:23:10.357" v="52" actId="20577"/>
        <pc:sldMkLst>
          <pc:docMk/>
          <pc:sldMk cId="3007410485" sldId="693"/>
        </pc:sldMkLst>
        <pc:spChg chg="mod">
          <ac:chgData name="Gogarten, J. Peter" userId="08c346f3-9f2a-4776-a6cf-add1e690cd47" providerId="ADAL" clId="{6591474B-869E-AF44-83F1-4D1198F92F40}" dt="2023-09-08T00:23:10.357" v="52" actId="20577"/>
          <ac:spMkLst>
            <pc:docMk/>
            <pc:sldMk cId="3007410485" sldId="693"/>
            <ac:spMk id="3" creationId="{A60E2240-9702-08FC-0356-CFF959A7FDF1}"/>
          </ac:spMkLst>
        </pc:spChg>
      </pc:sldChg>
      <pc:sldChg chg="add">
        <pc:chgData name="Gogarten, J. Peter" userId="08c346f3-9f2a-4776-a6cf-add1e690cd47" providerId="ADAL" clId="{6591474B-869E-AF44-83F1-4D1198F92F40}" dt="2023-09-17T17:53:02.542" v="53"/>
        <pc:sldMkLst>
          <pc:docMk/>
          <pc:sldMk cId="4122192362" sldId="696"/>
        </pc:sldMkLst>
      </pc:sldChg>
      <pc:sldChg chg="addSp add mod">
        <pc:chgData name="Gogarten, J. Peter" userId="08c346f3-9f2a-4776-a6cf-add1e690cd47" providerId="ADAL" clId="{6591474B-869E-AF44-83F1-4D1198F92F40}" dt="2023-09-17T17:53:24.684" v="54" actId="9405"/>
        <pc:sldMkLst>
          <pc:docMk/>
          <pc:sldMk cId="2527056924" sldId="697"/>
        </pc:sldMkLst>
        <pc:inkChg chg="add">
          <ac:chgData name="Gogarten, J. Peter" userId="08c346f3-9f2a-4776-a6cf-add1e690cd47" providerId="ADAL" clId="{6591474B-869E-AF44-83F1-4D1198F92F40}" dt="2023-09-17T17:53:24.684" v="54" actId="9405"/>
          <ac:inkMkLst>
            <pc:docMk/>
            <pc:sldMk cId="2527056924" sldId="697"/>
            <ac:inkMk id="4" creationId="{0E24692B-29ED-B5AD-C424-EAB6A3CAE598}"/>
          </ac:inkMkLst>
        </pc:inkChg>
      </pc:sldChg>
      <pc:sldChg chg="addSp modSp add mod">
        <pc:chgData name="Gogarten, J. Peter" userId="08c346f3-9f2a-4776-a6cf-add1e690cd47" providerId="ADAL" clId="{6591474B-869E-AF44-83F1-4D1198F92F40}" dt="2023-09-17T17:55:12.370" v="170" actId="207"/>
        <pc:sldMkLst>
          <pc:docMk/>
          <pc:sldMk cId="4174747181" sldId="698"/>
        </pc:sldMkLst>
        <pc:spChg chg="add mod">
          <ac:chgData name="Gogarten, J. Peter" userId="08c346f3-9f2a-4776-a6cf-add1e690cd47" providerId="ADAL" clId="{6591474B-869E-AF44-83F1-4D1198F92F40}" dt="2023-09-17T17:55:12.370" v="170" actId="207"/>
          <ac:spMkLst>
            <pc:docMk/>
            <pc:sldMk cId="4174747181" sldId="698"/>
            <ac:spMk id="6" creationId="{AA513E5E-60AF-B559-DD61-E3A68A1C1D87}"/>
          </ac:spMkLst>
        </pc:spChg>
        <pc:inkChg chg="add">
          <ac:chgData name="Gogarten, J. Peter" userId="08c346f3-9f2a-4776-a6cf-add1e690cd47" providerId="ADAL" clId="{6591474B-869E-AF44-83F1-4D1198F92F40}" dt="2023-09-17T17:53:45.357" v="55" actId="9405"/>
          <ac:inkMkLst>
            <pc:docMk/>
            <pc:sldMk cId="4174747181" sldId="698"/>
            <ac:inkMk id="4" creationId="{7AD795CD-E58D-4629-5E31-F3A6A02D3E69}"/>
          </ac:inkMkLst>
        </pc:inkChg>
        <pc:inkChg chg="add">
          <ac:chgData name="Gogarten, J. Peter" userId="08c346f3-9f2a-4776-a6cf-add1e690cd47" providerId="ADAL" clId="{6591474B-869E-AF44-83F1-4D1198F92F40}" dt="2023-09-17T17:54:02.010" v="56" actId="9405"/>
          <ac:inkMkLst>
            <pc:docMk/>
            <pc:sldMk cId="4174747181" sldId="698"/>
            <ac:inkMk id="5" creationId="{350E4D65-568A-B587-5D60-4105760B432B}"/>
          </ac:inkMkLst>
        </pc:inkChg>
      </pc:sldChg>
      <pc:sldChg chg="addSp add mod">
        <pc:chgData name="Gogarten, J. Peter" userId="08c346f3-9f2a-4776-a6cf-add1e690cd47" providerId="ADAL" clId="{6591474B-869E-AF44-83F1-4D1198F92F40}" dt="2023-09-17T17:55:48.661" v="171" actId="9405"/>
        <pc:sldMkLst>
          <pc:docMk/>
          <pc:sldMk cId="742343354" sldId="699"/>
        </pc:sldMkLst>
        <pc:inkChg chg="add">
          <ac:chgData name="Gogarten, J. Peter" userId="08c346f3-9f2a-4776-a6cf-add1e690cd47" providerId="ADAL" clId="{6591474B-869E-AF44-83F1-4D1198F92F40}" dt="2023-09-17T17:55:48.661" v="171" actId="9405"/>
          <ac:inkMkLst>
            <pc:docMk/>
            <pc:sldMk cId="742343354" sldId="699"/>
            <ac:inkMk id="8" creationId="{15D548BA-161D-D0F7-8F8F-083511CBFFD0}"/>
          </ac:inkMkLst>
        </pc:ink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3:24.682"/>
    </inkml:context>
    <inkml:brush xml:id="br0">
      <inkml:brushProperty name="width" value="0.025" units="cm"/>
      <inkml:brushProperty name="height" value="0.025" units="cm"/>
      <inkml:brushProperty name="color" value="#FF0066"/>
    </inkml:brush>
  </inkml:definitions>
  <inkml:trace contextRef="#ctx0" brushRef="#br0">1025 72 24575,'-5'-3'0,"-4"-4"0,2 3 0,-5-5 0,1 4 0,-5-2 0,-5 0 0,-4 2 0,-5 1 0,-7 3 0,-4 0 0,-5 1 0,-6 4 0,-1 4 0,-5 6 0,-5 9 0,1 5 0,3 2 0,6 0 0,9-3 0,1 5 0,-1 8 0,0 11 0,0 14 0,2 7 0,6 5 0,8-2 0,8-5 0,8-1 0,6-1 0,4 1 0,8 8 0,8 9 0,6-1 0,4 1 0,2-11 0,0-8 0,2-3 0,5-3 0,3-1 0,7-1 0,7-3 0,6-9 0,7-10 0,1-13 0,0-14 0,1-13 0,-4-12 0,-1-10 0,-2-8 0,-6-2 0,-1 0 0,-3 3 0,-3 4 0,0 1 0,0-3 0,0-8 0,2-12 0,-4-3 0,-8 2 0,-11 5 0,-11 7 0,-7-6 0,-4-7 0,-3-5 0,-1-2 0,-2-2 0,-3 0 0,-2-6 0,-3-4 0,1 6 0,3 6 0,2 11 0,-1 6 0,-4-2 0,-2 0 0,-4 0 0,-2 2 0,-2 5 0,-1 4 0,1 3 0,2 3 0,1 3 0,-2-2 0,0 1 0,-2-2 0,2 0 0,0 1 0,1 1 0,2 3 0,4 6 0,4 5 0,5 6 0,1 3 0,2 1 0,1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3:45.355"/>
    </inkml:context>
    <inkml:brush xml:id="br0">
      <inkml:brushProperty name="width" value="0.025" units="cm"/>
      <inkml:brushProperty name="height" value="0.025" units="cm"/>
      <inkml:brushProperty name="color" value="#FF0066"/>
    </inkml:brush>
  </inkml:definitions>
  <inkml:trace contextRef="#ctx0" brushRef="#br0">1055 77 24575,'1'-4'0,"0"1"0,-2 1 0,-4-1 0,-5-1 0,-5-1 0,-4-1 0,-5 1 0,-3-2 0,-2 1 0,-1 0 0,-2 0 0,0 1 0,-4 1 0,-2 1 0,-2 0 0,-2 1 0,-1 0 0,3 1 0,0 1 0,0 1 0,0 0 0,-2 1 0,3 1 0,5 0 0,4 0 0,5 1 0,0 0 0,1 2 0,-2 0 0,0 2 0,0 3 0,1 2 0,1 1 0,3 0 0,4-1 0,3 0 0,2 2 0,0 4 0,0 9 0,0 11 0,2 9 0,1 7 0,4 0 0,2-2 0,3 4 0,4 4 0,4 7 0,7 5 0,7 3 0,7-3 0,7-6 0,4-11 0,0-14 0,0-8 0,-4-10 0,-4-6 0,-6-6 0,-7-5 0,-6-3 0,-1-1 0,4 1 0,8 1 0,6 0 0,4 0 0,-1-1 0,-2-2 0,-3-3 0,-2 0 0,-2-2 0,1-3 0,1-4 0,3-3 0,-1 0 0,1-1 0,0 2 0,0 2 0,2 0 0,-1-1 0,0-2 0,-1-5 0,-2-3 0,-1-5 0,-3-5 0,-3-3 0,-1-6 0,1-4 0,0 2 0,2 1 0,3 2 0,1 4 0,-2 4 0,2-2 0,-4 1 0,-5-1 0,-2 0 0,-6 7 0,-4-1 0,-1 1 0,-2 0 0,-1 1 0,-1 2 0,-1 2 0,-3 0 0,-2 2 0,-4-1 0,3 8 0,-5-6 0,0 5 0,-4-3 0,-3-1 0,-4 0 0,-2-1 0,-1-2 0,-2 0 0,2 0 0,4 4 0,6 4 0,4 4 0,1 4 0,-3 0 0,-3 0 0,2 0 0,2 1 0,4 1 0,4 1 0,-3 1 0,6 0 0,-3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4:02.009"/>
    </inkml:context>
    <inkml:brush xml:id="br0">
      <inkml:brushProperty name="width" value="0.025" units="cm"/>
      <inkml:brushProperty name="height" value="0.025" units="cm"/>
      <inkml:brushProperty name="color" value="#FF0066"/>
    </inkml:brush>
  </inkml:definitions>
  <inkml:trace contextRef="#ctx0" brushRef="#br0">0 0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5:48.659"/>
    </inkml:context>
    <inkml:brush xml:id="br0">
      <inkml:brushProperty name="width" value="0.025" units="cm"/>
      <inkml:brushProperty name="height" value="0.025" units="cm"/>
      <inkml:brushProperty name="color" value="#FF0066"/>
    </inkml:brush>
  </inkml:definitions>
  <inkml:trace contextRef="#ctx0" brushRef="#br0">1414 351 24575,'-1'-7'0,"-4"-3"0,-2-3 0,-3-4 0,-1 1 0,0-1 0,-1 0 0,-1 1 0,-1 0 0,-2 1 0,-2-2 0,-3 0 0,-1 0 0,1 2 0,1 1 0,2 1 0,0 2 0,0 0 0,-1 1 0,-2-1 0,0 2 0,1 1 0,3 1 0,1 0 0,0 1 0,-4 1 0,-3 1 0,-1 0 0,-2 1 0,1 0 0,1 1 0,-1 0 0,-1-1 0,0 1 0,-2-1 0,3 2 0,3 0 0,2 0 0,3 1 0,0 0 0,-2 0 0,-3 0 0,-2 0 0,-3 1 0,-1 0 0,0 1 0,0 1 0,1 1 0,2 0 0,2 0 0,-5 1 0,0 1 0,-1 2 0,1 1 0,8 0 0,1 1 0,2 2 0,0 3 0,1 2 0,1 3 0,-1 3 0,0 1 0,-1 3 0,-1 3 0,-2 2 0,2-1 0,0 0 0,3-2 0,2-2 0,2-1 0,2-3 0,2-1 0,0 2 0,0 4 0,1 2 0,1-1 0,2-4 0,0-6 0,2-1 0,0-1 0,1-1 0,1 3 0,0 1 0,2 2 0,2 1 0,1-1 0,1 0 0,2 0 0,1 0 0,1 1 0,2 3 0,3 3 0,3 1 0,0-1 0,1-3 0,1-2 0,3 1 0,6 2 0,4 0 0,4-2 0,5-3 0,10-3 0,14-1 0,4-2 0,2-2 0,-7-2 0,-12-3 0,-7-2 0,-8-2 0,-8-1 0,-4-2 0,-4 0 0,-2-1 0,2 0 0,4 0 0,2-1 0,3-1 0,0-3 0,0-2 0,0-3 0,0-4 0,-2-2 0,-1-4 0,-1-2 0,-2-1 0,-2-2 0,-5 2 0,-3 0 0,-1-3 0,-1-1 0,0-3 0,-2 0 0,-3 2 0,-3 3 0,-1 3 0,-1 1 0,-1 2 0,0-2 0,0 0 0,0-1 0,-2-1 0,-1 0 0,1 1 0,-1 0 0,1 1 0,-1 2 0,0 1 0,-1 2 0,0 0 0,0 0 0,0 0 0,-1-1 0,0 1 0,0 1 0,-1 1 0,1 2 0,0 1 0,0 1 0,1 1 0,-1 0 0,1 0 0,-1-2 0,-1-2 0,0 0 0,-1 1 0,1 1 0,2 3 0,-1 0 0,1 3 0,0 1 0,-1 0 0,0-1 0,-1 0 0,0-1 0,0 1 0,0 0 0,0 1 0,-1-1 0,1 1 0,-1 0 0,1 2 0,2-1 0,0-4 0,0-2 0,0-4 0,0 0 0,-1 3 0,1 1 0,0 4 0,0 1 0,0-1 0,0-1 0,0 2 0,0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EC6A35-829F-E84F-BB9F-65A9905A51DD}" type="datetimeFigureOut">
              <a:rPr lang="en-US" smtClean="0"/>
              <a:t>9/17/23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6F179-5C43-9247-B5EE-10F13CC5EA9C}" type="slidenum">
              <a:rPr lang="en-US" smtClean="0"/>
              <a:t>‹#›</a:t>
            </a:fld>
            <a:endParaRPr lang="en-US"/>
          </a:p>
        </p:txBody>
      </p:sp>
    </p:spTree>
    <p:extLst>
      <p:ext uri="{BB962C8B-B14F-4D97-AF65-F5344CB8AC3E}">
        <p14:creationId xmlns:p14="http://schemas.microsoft.com/office/powerpoint/2010/main" val="528027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11DF4ABB-8DC0-A048-A44B-93A18160AF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defTabSz="9239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8A3738C5-ECAE-A548-A93D-F3A437FD8B52}" type="slidenum">
              <a:rPr lang="en-US" altLang="en-US">
                <a:solidFill>
                  <a:srgbClr val="000000"/>
                </a:solidFill>
              </a:rPr>
              <a:pPr>
                <a:spcBef>
                  <a:spcPct val="0"/>
                </a:spcBef>
              </a:pPr>
              <a:t>2</a:t>
            </a:fld>
            <a:endParaRPr lang="en-US" altLang="en-US">
              <a:solidFill>
                <a:srgbClr val="000000"/>
              </a:solidFill>
            </a:endParaRPr>
          </a:p>
        </p:txBody>
      </p:sp>
      <p:sp>
        <p:nvSpPr>
          <p:cNvPr id="24578" name="Rectangle 2">
            <a:extLst>
              <a:ext uri="{FF2B5EF4-FFF2-40B4-BE49-F238E27FC236}">
                <a16:creationId xmlns:a16="http://schemas.microsoft.com/office/drawing/2014/main" id="{BCF5D1E5-2964-224F-BF0E-FF23D381AE2A}"/>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C90E4E58-5F3C-F240-8729-6ED9905B0A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ribosome not transferred between divergent organisms</a:t>
            </a:r>
          </a:p>
          <a:p>
            <a:pPr eaLnBrk="1" hangingPunct="1"/>
            <a:endParaRPr lang="en-US" altLang="en-US">
              <a:latin typeface="Arial" panose="020B0604020202020204" pitchFamily="34" charset="0"/>
              <a:ea typeface="ＭＳ Ｐゴシック" panose="020B0600070205080204" pitchFamily="34" charset="-128"/>
            </a:endParaRPr>
          </a:p>
          <a:p>
            <a:pPr eaLnBrk="1" hangingPunct="1"/>
            <a:r>
              <a:rPr lang="en-US" altLang="en-US">
                <a:latin typeface="Arial" panose="020B0604020202020204" pitchFamily="34" charset="0"/>
                <a:ea typeface="ＭＳ Ｐゴシック" panose="020B0600070205080204" pitchFamily="34" charset="-128"/>
              </a:rPr>
              <a:t>using a large co-adapted cellular component is better than averaging over many different components with different histories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position 1 (on the bacterial branch)</a:t>
            </a:r>
          </a:p>
          <a:p>
            <a:endParaRPr lang="en-US" dirty="0"/>
          </a:p>
        </p:txBody>
      </p:sp>
      <p:sp>
        <p:nvSpPr>
          <p:cNvPr id="4" name="Slide Number Placeholder 3"/>
          <p:cNvSpPr>
            <a:spLocks noGrp="1"/>
          </p:cNvSpPr>
          <p:nvPr>
            <p:ph type="sldNum" sz="quarter" idx="5"/>
          </p:nvPr>
        </p:nvSpPr>
        <p:spPr/>
        <p:txBody>
          <a:bodyPr/>
          <a:lstStyle/>
          <a:p>
            <a:fld id="{7D91BC9F-0A23-644B-9E5D-88C7630F5A6A}" type="slidenum">
              <a:rPr lang="en-US" smtClean="0"/>
              <a:t>6</a:t>
            </a:fld>
            <a:endParaRPr lang="en-US"/>
          </a:p>
        </p:txBody>
      </p:sp>
    </p:spTree>
    <p:extLst>
      <p:ext uri="{BB962C8B-B14F-4D97-AF65-F5344CB8AC3E}">
        <p14:creationId xmlns:p14="http://schemas.microsoft.com/office/powerpoint/2010/main" val="3003738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position 1 (on the bacterial branch)</a:t>
            </a:r>
          </a:p>
          <a:p>
            <a:endParaRPr lang="en-US" dirty="0"/>
          </a:p>
        </p:txBody>
      </p:sp>
      <p:sp>
        <p:nvSpPr>
          <p:cNvPr id="4" name="Slide Number Placeholder 3"/>
          <p:cNvSpPr>
            <a:spLocks noGrp="1"/>
          </p:cNvSpPr>
          <p:nvPr>
            <p:ph type="sldNum" sz="quarter" idx="5"/>
          </p:nvPr>
        </p:nvSpPr>
        <p:spPr/>
        <p:txBody>
          <a:bodyPr/>
          <a:lstStyle/>
          <a:p>
            <a:fld id="{7D91BC9F-0A23-644B-9E5D-88C7630F5A6A}" type="slidenum">
              <a:rPr lang="en-US" smtClean="0"/>
              <a:t>10</a:t>
            </a:fld>
            <a:endParaRPr lang="en-US"/>
          </a:p>
        </p:txBody>
      </p:sp>
    </p:spTree>
    <p:extLst>
      <p:ext uri="{BB962C8B-B14F-4D97-AF65-F5344CB8AC3E}">
        <p14:creationId xmlns:p14="http://schemas.microsoft.com/office/powerpoint/2010/main" val="945505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1748-AF30-E01A-B033-64B1BB5BAE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5C816E-3091-E764-4233-7624F9B98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A77F73-B30A-2D66-05E4-1811DE0F0DD9}"/>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5398C538-37AE-668E-5D0B-CBD251AFF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863E3-CF26-B476-AB85-489B352C5293}"/>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801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045C-BF04-E2B6-B3DA-AB4CD730C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506FD9-F4DB-8B84-596E-5BBA5FE3AD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A76695-7BDD-4CAC-A0C3-D810856BFF7B}"/>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C9543ED5-C460-28CC-DCD4-EBA2C59F1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18819-6678-63A5-0F88-504224B86F6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9518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47111C-D0B9-07D0-9F13-F7367C8C2A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95E1DC-CAA1-2649-A028-10C6377E9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5BBC7-335A-1F35-C3F4-1DF069F01B1F}"/>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6BB3C15F-15A9-3DF6-7B36-5DAFA3901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0EAA7-E8AC-21F1-45EB-2C38CFA176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31419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87B4-D01F-CA0D-EB25-1E817B617D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66E0C2-3794-229D-2FEC-1AD7D4E3F4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91625-1443-E4FE-1511-9637035F4EFC}"/>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FC616B4F-E038-0D74-5D09-3CA4CC64D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C674ED-9AD2-B90C-B407-4C0948C19FB1}"/>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2423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0942-6F72-3690-4796-5D4A6984DF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C8A67F-524C-991E-02D7-361472B99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8CC5D-24C2-8EDC-1F98-F6EDB8386BBF}"/>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2FCE4424-1AF3-A61D-708E-BDD01573F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7D2D2-E077-9494-172D-7F878DA5D1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06077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86AFA-6F3B-E378-BE83-E16F0EA10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381E8-FD1F-A93C-812B-5C90860D0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EE61C6-C780-325B-9DDA-ECBF9E093E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BC071C-938A-8E95-1AD8-9BE91EE23102}"/>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1A5845AA-99D1-3BA5-2C71-3306F1BF2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84D3D-55D2-B2B1-44AF-36F3D56166DB}"/>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08312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614A-0272-34ED-8ACE-0CB879B9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C8C64-AA55-2F3B-F2AA-B2B30C492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2FAEA3-2D7E-958A-9339-E10217B9E5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859FAB-9B65-19DA-0C92-867662F41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C1595A-979B-84B1-8662-37FCBB1C0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BC2053-C0A8-3886-AC2C-CA2CF1DAA593}"/>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8" name="Footer Placeholder 7">
            <a:extLst>
              <a:ext uri="{FF2B5EF4-FFF2-40B4-BE49-F238E27FC236}">
                <a16:creationId xmlns:a16="http://schemas.microsoft.com/office/drawing/2014/main" id="{B50A1347-F8AA-8475-B2EE-8250C9A91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35352A-792B-86E0-190B-0C4D8FD2019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3632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B999-782C-02D5-D667-00396D5BB7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6CB27-9A29-7C92-40D5-C49DD5DE2226}"/>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4" name="Footer Placeholder 3">
            <a:extLst>
              <a:ext uri="{FF2B5EF4-FFF2-40B4-BE49-F238E27FC236}">
                <a16:creationId xmlns:a16="http://schemas.microsoft.com/office/drawing/2014/main" id="{6D088556-6108-5706-76C0-5C2FA65AF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78D8D-9678-031A-B6D3-E8C7429F2D88}"/>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95846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8538EC-6867-FA46-7F50-9236EAF3E323}"/>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3" name="Footer Placeholder 2">
            <a:extLst>
              <a:ext uri="{FF2B5EF4-FFF2-40B4-BE49-F238E27FC236}">
                <a16:creationId xmlns:a16="http://schemas.microsoft.com/office/drawing/2014/main" id="{BA781A51-8A53-ED76-37CD-871D1B8BB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EBEFB-32BB-AE26-16D1-4C05C6CEDBE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410298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0F4A3-E54C-5861-A4E2-FB7B678B9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12A699-3BC8-9898-8194-7485EB29D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B45209-FDFE-01A8-5B63-CD5E41983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B09DAE-8609-A37A-B927-94E3A2507CCB}"/>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B74D5B2C-0E3C-18F3-B3C4-10C6DC22B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317B2-874D-B575-1A8C-1546003C149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58565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BF4A-340A-5C5E-D598-01E90AF16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E7C153-6E9D-F07E-72FB-D2E395F0CF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DE0B7-1EA7-2486-1494-4EA61B609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7101E-5B4C-F7EF-63F8-98D5FAD41FD2}"/>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04D5BDF7-4F4F-AB22-3A00-D8056B013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B4B70F-6BB0-683F-009B-AD09C9308BED}"/>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88281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C39607-22EE-24A5-E929-50719D587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B9702E-E62E-4F28-E7EA-1171D6C732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B2C95A-6E84-A257-08DD-93CA796F85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55EF9A49-9CD3-D572-D225-9C5BA0D1F7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EE2E98-D9D6-7EA1-1A25-A82D8B994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2E5D4-D45C-A646-BB79-4621CBA44434}" type="slidenum">
              <a:rPr lang="en-US" smtClean="0"/>
              <a:t>‹#›</a:t>
            </a:fld>
            <a:endParaRPr lang="en-US"/>
          </a:p>
        </p:txBody>
      </p:sp>
    </p:spTree>
    <p:extLst>
      <p:ext uri="{BB962C8B-B14F-4D97-AF65-F5344CB8AC3E}">
        <p14:creationId xmlns:p14="http://schemas.microsoft.com/office/powerpoint/2010/main" val="1239892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128/jb.00962-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ustomXml" Target="../ink/ink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28/jb.00962-0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ustomXml" Target="../ink/ink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59305-B0B2-CBCF-EF33-CBC41A4587DD}"/>
              </a:ext>
            </a:extLst>
          </p:cNvPr>
          <p:cNvSpPr>
            <a:spLocks noGrp="1"/>
          </p:cNvSpPr>
          <p:nvPr>
            <p:ph type="ctrTitle"/>
          </p:nvPr>
        </p:nvSpPr>
        <p:spPr>
          <a:xfrm>
            <a:off x="1524000" y="406400"/>
            <a:ext cx="9144000" cy="2387600"/>
          </a:xfrm>
        </p:spPr>
        <p:txBody>
          <a:bodyPr/>
          <a:lstStyle/>
          <a:p>
            <a:r>
              <a:rPr lang="en-US"/>
              <a:t>Team Based Learning</a:t>
            </a:r>
            <a:br>
              <a:rPr lang="en-US"/>
            </a:br>
            <a:r>
              <a:rPr lang="en-US"/>
              <a:t>Week 2</a:t>
            </a:r>
          </a:p>
        </p:txBody>
      </p:sp>
      <p:sp>
        <p:nvSpPr>
          <p:cNvPr id="3" name="Subtitle 2">
            <a:extLst>
              <a:ext uri="{FF2B5EF4-FFF2-40B4-BE49-F238E27FC236}">
                <a16:creationId xmlns:a16="http://schemas.microsoft.com/office/drawing/2014/main" id="{90AA32BC-5BC6-BFEA-8F29-EF088BEF1B75}"/>
              </a:ext>
            </a:extLst>
          </p:cNvPr>
          <p:cNvSpPr>
            <a:spLocks noGrp="1"/>
          </p:cNvSpPr>
          <p:nvPr>
            <p:ph type="subTitle" idx="1"/>
          </p:nvPr>
        </p:nvSpPr>
        <p:spPr>
          <a:xfrm>
            <a:off x="646670" y="4165600"/>
            <a:ext cx="11104606" cy="1655762"/>
          </a:xfrm>
        </p:spPr>
        <p:txBody>
          <a:bodyPr>
            <a:noAutofit/>
          </a:bodyPr>
          <a:lstStyle/>
          <a:p>
            <a:pPr algn="l"/>
            <a:r>
              <a:rPr lang="en-US"/>
              <a:t>We form groups of 3-4 students, </a:t>
            </a:r>
          </a:p>
          <a:p>
            <a:pPr algn="l"/>
            <a:r>
              <a:rPr lang="en-US"/>
              <a:t>Each group will discuss the question projected on the screen</a:t>
            </a:r>
          </a:p>
          <a:p>
            <a:pPr algn="l"/>
            <a:r>
              <a:rPr lang="en-US"/>
              <a:t>After a few minutes of discussion, each group will signal with the A,B,C,D,E cards which they consider the most correct answer. </a:t>
            </a:r>
          </a:p>
          <a:p>
            <a:pPr algn="l"/>
            <a:r>
              <a:rPr lang="en-US"/>
              <a:t>Followed by a short discussion of the reasoning.  </a:t>
            </a:r>
          </a:p>
        </p:txBody>
      </p:sp>
    </p:spTree>
    <p:extLst>
      <p:ext uri="{BB962C8B-B14F-4D97-AF65-F5344CB8AC3E}">
        <p14:creationId xmlns:p14="http://schemas.microsoft.com/office/powerpoint/2010/main" val="60093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9BF1-8031-A668-16D7-9BD7630BBF78}"/>
              </a:ext>
            </a:extLst>
          </p:cNvPr>
          <p:cNvSpPr>
            <a:spLocks noGrp="1"/>
          </p:cNvSpPr>
          <p:nvPr>
            <p:ph type="title"/>
          </p:nvPr>
        </p:nvSpPr>
        <p:spPr>
          <a:xfrm>
            <a:off x="330200" y="128058"/>
            <a:ext cx="10515600" cy="876653"/>
          </a:xfrm>
        </p:spPr>
        <p:txBody>
          <a:bodyPr/>
          <a:lstStyle/>
          <a:p>
            <a:r>
              <a:rPr lang="en-US" dirty="0"/>
              <a:t>Rooting the tree of life</a:t>
            </a:r>
          </a:p>
        </p:txBody>
      </p:sp>
      <p:sp>
        <p:nvSpPr>
          <p:cNvPr id="3" name="Content Placeholder 2">
            <a:extLst>
              <a:ext uri="{FF2B5EF4-FFF2-40B4-BE49-F238E27FC236}">
                <a16:creationId xmlns:a16="http://schemas.microsoft.com/office/drawing/2014/main" id="{F28AC5CB-06C1-1B3C-BCBD-D59A710F68FD}"/>
              </a:ext>
            </a:extLst>
          </p:cNvPr>
          <p:cNvSpPr>
            <a:spLocks noGrp="1"/>
          </p:cNvSpPr>
          <p:nvPr>
            <p:ph idx="1"/>
          </p:nvPr>
        </p:nvSpPr>
        <p:spPr>
          <a:xfrm>
            <a:off x="543560" y="1087121"/>
            <a:ext cx="5633719" cy="5262880"/>
          </a:xfrm>
        </p:spPr>
        <p:txBody>
          <a:bodyPr>
            <a:normAutofit fontScale="92500"/>
          </a:bodyPr>
          <a:lstStyle/>
          <a:p>
            <a:pPr marL="0" indent="0">
              <a:buNone/>
            </a:pPr>
            <a:r>
              <a:rPr lang="en-US" sz="1900" dirty="0"/>
              <a:t>The tree on the right is from W B Whitman’s review “The modern concept of the procaryote” </a:t>
            </a:r>
            <a:r>
              <a:rPr lang="en-US" sz="1900" b="0" i="0" u="none" strike="noStrike" dirty="0">
                <a:solidFill>
                  <a:srgbClr val="205493"/>
                </a:solidFill>
                <a:effectLst/>
                <a:latin typeface="system-ui"/>
                <a:hlinkClick r:id="rId3"/>
              </a:rPr>
              <a:t>10.1128/JB.00962-08</a:t>
            </a:r>
            <a:endParaRPr lang="en-US" sz="1900" dirty="0">
              <a:solidFill>
                <a:srgbClr val="205493"/>
              </a:solidFill>
              <a:latin typeface="system-ui"/>
            </a:endParaRPr>
          </a:p>
          <a:p>
            <a:pPr marL="0" indent="0">
              <a:buNone/>
            </a:pPr>
            <a:endParaRPr lang="en-US" sz="1800" b="0" i="0" dirty="0">
              <a:solidFill>
                <a:srgbClr val="205493"/>
              </a:solidFill>
              <a:effectLst/>
              <a:latin typeface="system-ui"/>
            </a:endParaRPr>
          </a:p>
          <a:p>
            <a:pPr marL="0" indent="0">
              <a:buNone/>
            </a:pPr>
            <a:r>
              <a:rPr lang="en-US" dirty="0"/>
              <a:t>Based on ancient duplicated genes, where would this tree be rooted?</a:t>
            </a:r>
          </a:p>
          <a:p>
            <a:pPr marL="514350" indent="-514350">
              <a:buAutoNum type="alphaUcParenR"/>
            </a:pPr>
            <a:r>
              <a:rPr lang="en-US" dirty="0"/>
              <a:t>position 1 (on the bacterial branch)</a:t>
            </a:r>
          </a:p>
          <a:p>
            <a:pPr marL="514350" indent="-514350">
              <a:buAutoNum type="alphaUcParenR"/>
            </a:pPr>
            <a:r>
              <a:rPr lang="en-US" dirty="0"/>
              <a:t>position 2  (under the central trifurcation)</a:t>
            </a:r>
          </a:p>
          <a:p>
            <a:pPr marL="514350" indent="-514350">
              <a:buAutoNum type="alphaUcParenR"/>
            </a:pPr>
            <a:r>
              <a:rPr lang="en-US" dirty="0"/>
              <a:t>position 3 (on the eukaryotic branch)</a:t>
            </a:r>
          </a:p>
          <a:p>
            <a:pPr marL="514350" indent="-514350">
              <a:buAutoNum type="alphaUcParenR"/>
            </a:pPr>
            <a:r>
              <a:rPr lang="en-US" dirty="0"/>
              <a:t>position 4 (on the archaeal branch)</a:t>
            </a:r>
          </a:p>
          <a:p>
            <a:pPr marL="514350" indent="-514350">
              <a:buAutoNum type="alphaUcParenR"/>
            </a:pPr>
            <a:r>
              <a:rPr lang="en-US" dirty="0"/>
              <a:t>All of these are possible locations.</a:t>
            </a:r>
          </a:p>
        </p:txBody>
      </p:sp>
      <p:pic>
        <p:nvPicPr>
          <p:cNvPr id="1026" name="Picture 2">
            <a:extLst>
              <a:ext uri="{FF2B5EF4-FFF2-40B4-BE49-F238E27FC236}">
                <a16:creationId xmlns:a16="http://schemas.microsoft.com/office/drawing/2014/main" id="{27083F3A-1C6E-B62E-BBFC-D7F331C362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0966" y="536504"/>
            <a:ext cx="4773315" cy="63214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74D7EE-DF97-5E36-23B5-623E015CA033}"/>
              </a:ext>
            </a:extLst>
          </p:cNvPr>
          <p:cNvSpPr txBox="1"/>
          <p:nvPr/>
        </p:nvSpPr>
        <p:spPr>
          <a:xfrm>
            <a:off x="9535118" y="2242930"/>
            <a:ext cx="301686" cy="369332"/>
          </a:xfrm>
          <a:prstGeom prst="rect">
            <a:avLst/>
          </a:prstGeom>
          <a:noFill/>
          <a:ln>
            <a:solidFill>
              <a:schemeClr val="accent1"/>
            </a:solidFill>
          </a:ln>
        </p:spPr>
        <p:txBody>
          <a:bodyPr wrap="none" rtlCol="0">
            <a:spAutoFit/>
          </a:bodyPr>
          <a:lstStyle/>
          <a:p>
            <a:r>
              <a:rPr lang="en-US" dirty="0">
                <a:solidFill>
                  <a:srgbClr val="0070C0"/>
                </a:solidFill>
              </a:rPr>
              <a:t>1</a:t>
            </a:r>
          </a:p>
        </p:txBody>
      </p:sp>
      <p:sp>
        <p:nvSpPr>
          <p:cNvPr id="5" name="TextBox 4">
            <a:extLst>
              <a:ext uri="{FF2B5EF4-FFF2-40B4-BE49-F238E27FC236}">
                <a16:creationId xmlns:a16="http://schemas.microsoft.com/office/drawing/2014/main" id="{BA457051-C89E-EE99-2B36-1732AF85AD16}"/>
              </a:ext>
            </a:extLst>
          </p:cNvPr>
          <p:cNvSpPr txBox="1"/>
          <p:nvPr/>
        </p:nvSpPr>
        <p:spPr>
          <a:xfrm>
            <a:off x="9123008" y="3065923"/>
            <a:ext cx="301686" cy="369332"/>
          </a:xfrm>
          <a:prstGeom prst="rect">
            <a:avLst/>
          </a:prstGeom>
          <a:noFill/>
          <a:ln>
            <a:solidFill>
              <a:schemeClr val="tx1"/>
            </a:solidFill>
          </a:ln>
        </p:spPr>
        <p:txBody>
          <a:bodyPr wrap="none" rtlCol="0">
            <a:spAutoFit/>
          </a:bodyPr>
          <a:lstStyle/>
          <a:p>
            <a:r>
              <a:rPr lang="en-US" dirty="0"/>
              <a:t>2</a:t>
            </a:r>
          </a:p>
        </p:txBody>
      </p:sp>
      <p:sp>
        <p:nvSpPr>
          <p:cNvPr id="6" name="TextBox 5">
            <a:extLst>
              <a:ext uri="{FF2B5EF4-FFF2-40B4-BE49-F238E27FC236}">
                <a16:creationId xmlns:a16="http://schemas.microsoft.com/office/drawing/2014/main" id="{36F768F6-7D47-05A5-1B99-FCD5CD0804DF}"/>
              </a:ext>
            </a:extLst>
          </p:cNvPr>
          <p:cNvSpPr txBox="1"/>
          <p:nvPr/>
        </p:nvSpPr>
        <p:spPr>
          <a:xfrm>
            <a:off x="9186149" y="3667965"/>
            <a:ext cx="301686" cy="369332"/>
          </a:xfrm>
          <a:prstGeom prst="rect">
            <a:avLst/>
          </a:prstGeom>
          <a:noFill/>
          <a:ln>
            <a:solidFill>
              <a:srgbClr val="FF0000"/>
            </a:solidFill>
          </a:ln>
        </p:spPr>
        <p:txBody>
          <a:bodyPr wrap="none" rtlCol="0">
            <a:spAutoFit/>
          </a:bodyPr>
          <a:lstStyle/>
          <a:p>
            <a:r>
              <a:rPr lang="en-US" dirty="0">
                <a:solidFill>
                  <a:srgbClr val="FF0000"/>
                </a:solidFill>
              </a:rPr>
              <a:t>3</a:t>
            </a:r>
          </a:p>
        </p:txBody>
      </p:sp>
      <p:sp>
        <p:nvSpPr>
          <p:cNvPr id="7" name="TextBox 6">
            <a:extLst>
              <a:ext uri="{FF2B5EF4-FFF2-40B4-BE49-F238E27FC236}">
                <a16:creationId xmlns:a16="http://schemas.microsoft.com/office/drawing/2014/main" id="{C6F24C96-C220-7DC4-6A39-BC1AFE6DE239}"/>
              </a:ext>
            </a:extLst>
          </p:cNvPr>
          <p:cNvSpPr txBox="1"/>
          <p:nvPr/>
        </p:nvSpPr>
        <p:spPr>
          <a:xfrm>
            <a:off x="9901961" y="3232294"/>
            <a:ext cx="301686" cy="369332"/>
          </a:xfrm>
          <a:prstGeom prst="rect">
            <a:avLst/>
          </a:prstGeom>
          <a:noFill/>
          <a:ln>
            <a:solidFill>
              <a:srgbClr val="00B050"/>
            </a:solidFill>
          </a:ln>
        </p:spPr>
        <p:txBody>
          <a:bodyPr wrap="none" rtlCol="0">
            <a:spAutoFit/>
          </a:bodyPr>
          <a:lstStyle/>
          <a:p>
            <a:r>
              <a:rPr lang="en-US" dirty="0">
                <a:solidFill>
                  <a:srgbClr val="00B050"/>
                </a:solidFill>
              </a:rPr>
              <a:t>4</a:t>
            </a:r>
          </a:p>
        </p:txBody>
      </p:sp>
      <p:cxnSp>
        <p:nvCxnSpPr>
          <p:cNvPr id="10" name="Straight Arrow Connector 9">
            <a:extLst>
              <a:ext uri="{FF2B5EF4-FFF2-40B4-BE49-F238E27FC236}">
                <a16:creationId xmlns:a16="http://schemas.microsoft.com/office/drawing/2014/main" id="{12695FE7-C93B-7C4E-6855-4913E0905990}"/>
              </a:ext>
            </a:extLst>
          </p:cNvPr>
          <p:cNvCxnSpPr>
            <a:cxnSpLocks/>
            <a:stCxn id="4" idx="2"/>
          </p:cNvCxnSpPr>
          <p:nvPr/>
        </p:nvCxnSpPr>
        <p:spPr>
          <a:xfrm flipH="1">
            <a:off x="9495702" y="2612262"/>
            <a:ext cx="190259" cy="25196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0C0AB07-DD64-EC5C-8A5D-A433461EAF1E}"/>
              </a:ext>
            </a:extLst>
          </p:cNvPr>
          <p:cNvCxnSpPr>
            <a:cxnSpLocks/>
          </p:cNvCxnSpPr>
          <p:nvPr/>
        </p:nvCxnSpPr>
        <p:spPr>
          <a:xfrm flipV="1">
            <a:off x="9424694" y="3106711"/>
            <a:ext cx="292929" cy="1438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9244CED-816E-7FC1-64E4-72269EA64405}"/>
              </a:ext>
            </a:extLst>
          </p:cNvPr>
          <p:cNvCxnSpPr>
            <a:cxnSpLocks/>
            <a:stCxn id="7" idx="0"/>
          </p:cNvCxnSpPr>
          <p:nvPr/>
        </p:nvCxnSpPr>
        <p:spPr>
          <a:xfrm flipH="1" flipV="1">
            <a:off x="9871023" y="3065923"/>
            <a:ext cx="181781" cy="166371"/>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065458-39D3-A032-790D-7156AA695F8F}"/>
              </a:ext>
            </a:extLst>
          </p:cNvPr>
          <p:cNvCxnSpPr>
            <a:cxnSpLocks/>
            <a:stCxn id="6" idx="3"/>
          </p:cNvCxnSpPr>
          <p:nvPr/>
        </p:nvCxnSpPr>
        <p:spPr>
          <a:xfrm flipV="1">
            <a:off x="9487835" y="3553721"/>
            <a:ext cx="231345" cy="29891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5">
            <p14:nvContentPartPr>
              <p14:cNvPr id="8" name="Ink 7">
                <a:extLst>
                  <a:ext uri="{FF2B5EF4-FFF2-40B4-BE49-F238E27FC236}">
                    <a16:creationId xmlns:a16="http://schemas.microsoft.com/office/drawing/2014/main" id="{15D548BA-161D-D0F7-8F8F-083511CBFFD0}"/>
                  </a:ext>
                </a:extLst>
              </p14:cNvPr>
              <p14:cNvContentPartPr/>
              <p14:nvPr/>
            </p14:nvContentPartPr>
            <p14:xfrm>
              <a:off x="532378" y="2914092"/>
              <a:ext cx="509040" cy="452880"/>
            </p14:xfrm>
          </p:contentPart>
        </mc:Choice>
        <mc:Fallback>
          <p:pic>
            <p:nvPicPr>
              <p:cNvPr id="8" name="Ink 7">
                <a:extLst>
                  <a:ext uri="{FF2B5EF4-FFF2-40B4-BE49-F238E27FC236}">
                    <a16:creationId xmlns:a16="http://schemas.microsoft.com/office/drawing/2014/main" id="{15D548BA-161D-D0F7-8F8F-083511CBFFD0}"/>
                  </a:ext>
                </a:extLst>
              </p:cNvPr>
              <p:cNvPicPr/>
              <p:nvPr/>
            </p:nvPicPr>
            <p:blipFill>
              <a:blip r:embed="rId6"/>
              <a:stretch>
                <a:fillRect/>
              </a:stretch>
            </p:blipFill>
            <p:spPr>
              <a:xfrm>
                <a:off x="528058" y="2909772"/>
                <a:ext cx="517680" cy="461520"/>
              </a:xfrm>
              <a:prstGeom prst="rect">
                <a:avLst/>
              </a:prstGeom>
            </p:spPr>
          </p:pic>
        </mc:Fallback>
      </mc:AlternateContent>
    </p:spTree>
    <p:extLst>
      <p:ext uri="{BB962C8B-B14F-4D97-AF65-F5344CB8AC3E}">
        <p14:creationId xmlns:p14="http://schemas.microsoft.com/office/powerpoint/2010/main" val="742343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night_trees2">
            <a:extLst>
              <a:ext uri="{FF2B5EF4-FFF2-40B4-BE49-F238E27FC236}">
                <a16:creationId xmlns:a16="http://schemas.microsoft.com/office/drawing/2014/main" id="{39762AB8-975D-5B4E-BEEF-2FCAA7590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718" y="517357"/>
            <a:ext cx="6164094" cy="5214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4" name="Text Box 3">
            <a:extLst>
              <a:ext uri="{FF2B5EF4-FFF2-40B4-BE49-F238E27FC236}">
                <a16:creationId xmlns:a16="http://schemas.microsoft.com/office/drawing/2014/main" id="{BD98B296-4987-B14A-822C-91BECE59D8E1}"/>
              </a:ext>
            </a:extLst>
          </p:cNvPr>
          <p:cNvSpPr txBox="1">
            <a:spLocks noChangeArrowheads="1"/>
          </p:cNvSpPr>
          <p:nvPr/>
        </p:nvSpPr>
        <p:spPr bwMode="auto">
          <a:xfrm>
            <a:off x="340163" y="3841074"/>
            <a:ext cx="2565439" cy="1944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1985" tIns="40991" rIns="81985" bIns="40991">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500">
                <a:solidFill>
                  <a:schemeClr val="tx1"/>
                </a:solidFill>
                <a:latin typeface="Arial" panose="020B0604020202020204" pitchFamily="34" charset="0"/>
                <a:ea typeface="ＭＳ Ｐゴシック" panose="020B0600070205080204" pitchFamily="34" charset="-128"/>
              </a:defRPr>
            </a:lvl2pPr>
            <a:lvl3pPr marL="1023938" indent="-203200">
              <a:spcBef>
                <a:spcPct val="20000"/>
              </a:spcBef>
              <a:buChar char="•"/>
              <a:defRPr sz="2200">
                <a:solidFill>
                  <a:schemeClr val="tx1"/>
                </a:solidFill>
                <a:latin typeface="Arial" panose="020B0604020202020204" pitchFamily="34" charset="0"/>
                <a:ea typeface="ＭＳ Ｐゴシック" panose="020B0600070205080204" pitchFamily="34" charset="-128"/>
              </a:defRPr>
            </a:lvl3pPr>
            <a:lvl4pPr marL="1433513" indent="-2032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1843088" indent="-2032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300288" indent="-2032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757488" indent="-2032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214688" indent="-2032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671888" indent="-2032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2500" b="1" err="1">
                <a:solidFill>
                  <a:srgbClr val="F2F2F2"/>
                </a:solidFill>
              </a:rPr>
              <a:t>Cenancestor</a:t>
            </a:r>
            <a:r>
              <a:rPr lang="en-US" altLang="en-US" sz="2500" b="1">
                <a:solidFill>
                  <a:srgbClr val="F2F2F2"/>
                </a:solidFill>
              </a:rPr>
              <a:t> </a:t>
            </a:r>
            <a:br>
              <a:rPr lang="en-US" altLang="en-US" sz="2100">
                <a:solidFill>
                  <a:srgbClr val="F2F2F2"/>
                </a:solidFill>
              </a:rPr>
            </a:br>
            <a:r>
              <a:rPr lang="en-US" altLang="en-US" sz="1600">
                <a:solidFill>
                  <a:srgbClr val="F2F2F2"/>
                </a:solidFill>
              </a:rPr>
              <a:t>(aka LUCA or MRCA) </a:t>
            </a:r>
            <a:br>
              <a:rPr lang="en-US" altLang="en-US" sz="1600">
                <a:solidFill>
                  <a:srgbClr val="F2F2F2"/>
                </a:solidFill>
              </a:rPr>
            </a:br>
            <a:r>
              <a:rPr lang="en-US" altLang="en-US" sz="1600">
                <a:solidFill>
                  <a:srgbClr val="F2F2F2"/>
                </a:solidFill>
              </a:rPr>
              <a:t>can be placed using ancient paralogs or the echo remaining from the early expansion of the genetic code. </a:t>
            </a:r>
          </a:p>
        </p:txBody>
      </p:sp>
      <p:sp>
        <p:nvSpPr>
          <p:cNvPr id="23555" name="WordArt 7">
            <a:extLst>
              <a:ext uri="{FF2B5EF4-FFF2-40B4-BE49-F238E27FC236}">
                <a16:creationId xmlns:a16="http://schemas.microsoft.com/office/drawing/2014/main" id="{9F1CEADC-DF8B-A847-9FAA-A91D82027AF8}"/>
              </a:ext>
            </a:extLst>
          </p:cNvPr>
          <p:cNvSpPr>
            <a:spLocks noChangeArrowheads="1" noChangeShapeType="1" noTextEdit="1"/>
          </p:cNvSpPr>
          <p:nvPr/>
        </p:nvSpPr>
        <p:spPr bwMode="auto">
          <a:xfrm rot="-2824813">
            <a:off x="405188" y="1156021"/>
            <a:ext cx="1755577" cy="757190"/>
          </a:xfrm>
          <a:prstGeom prst="rect">
            <a:avLst/>
          </a:prstGeom>
        </p:spPr>
        <p:txBody>
          <a:bodyPr spcFirstLastPara="1" wrap="none" fromWordArt="1">
            <a:prstTxWarp prst="textArchUp">
              <a:avLst>
                <a:gd name="adj" fmla="val 12048908"/>
              </a:avLst>
            </a:prstTxWarp>
          </a:bodyPr>
          <a:lstStyle/>
          <a:p>
            <a:pPr algn="ctr"/>
            <a:r>
              <a:rPr lang="en-US" sz="3200" kern="10">
                <a:ln w="9525">
                  <a:solidFill>
                    <a:srgbClr val="000000"/>
                  </a:solidFill>
                  <a:round/>
                  <a:headEnd/>
                  <a:tailEnd/>
                </a:ln>
                <a:solidFill>
                  <a:srgbClr val="F2F2F2"/>
                </a:solidFill>
                <a:latin typeface="Arial Black" panose="020B0604020202020204" pitchFamily="34" charset="0"/>
                <a:cs typeface="Arial Black" panose="020B0604020202020204" pitchFamily="34" charset="0"/>
              </a:rPr>
              <a:t>Bacteria</a:t>
            </a:r>
          </a:p>
        </p:txBody>
      </p:sp>
      <p:sp>
        <p:nvSpPr>
          <p:cNvPr id="23556" name="WordArt 8">
            <a:extLst>
              <a:ext uri="{FF2B5EF4-FFF2-40B4-BE49-F238E27FC236}">
                <a16:creationId xmlns:a16="http://schemas.microsoft.com/office/drawing/2014/main" id="{B24CD097-0684-AD46-AF5F-A99B6A5037E3}"/>
              </a:ext>
            </a:extLst>
          </p:cNvPr>
          <p:cNvSpPr>
            <a:spLocks noChangeArrowheads="1" noChangeShapeType="1" noTextEdit="1"/>
          </p:cNvSpPr>
          <p:nvPr/>
        </p:nvSpPr>
        <p:spPr bwMode="auto">
          <a:xfrm rot="334663">
            <a:off x="2927014" y="720924"/>
            <a:ext cx="1641170" cy="811171"/>
          </a:xfrm>
          <a:prstGeom prst="rect">
            <a:avLst/>
          </a:prstGeom>
        </p:spPr>
        <p:txBody>
          <a:bodyPr spcFirstLastPara="1" wrap="none" fromWordArt="1">
            <a:prstTxWarp prst="textArchUp">
              <a:avLst>
                <a:gd name="adj" fmla="val 11065439"/>
              </a:avLst>
            </a:prstTxWarp>
          </a:bodyPr>
          <a:lstStyle/>
          <a:p>
            <a:pPr algn="ctr"/>
            <a:r>
              <a:rPr lang="en-US" sz="3200" kern="10">
                <a:ln w="9525">
                  <a:solidFill>
                    <a:srgbClr val="000000"/>
                  </a:solidFill>
                  <a:round/>
                  <a:headEnd/>
                  <a:tailEnd/>
                </a:ln>
                <a:solidFill>
                  <a:srgbClr val="F2F2F2"/>
                </a:solidFill>
                <a:latin typeface="Arial Black" panose="020B0604020202020204" pitchFamily="34" charset="0"/>
                <a:cs typeface="Arial Black" panose="020B0604020202020204" pitchFamily="34" charset="0"/>
              </a:rPr>
              <a:t>Eukaryotes</a:t>
            </a:r>
          </a:p>
        </p:txBody>
      </p:sp>
      <p:sp>
        <p:nvSpPr>
          <p:cNvPr id="23557" name="WordArt 9">
            <a:extLst>
              <a:ext uri="{FF2B5EF4-FFF2-40B4-BE49-F238E27FC236}">
                <a16:creationId xmlns:a16="http://schemas.microsoft.com/office/drawing/2014/main" id="{FC24E7D0-4DF7-8548-9C4A-06E208B9129E}"/>
              </a:ext>
            </a:extLst>
          </p:cNvPr>
          <p:cNvSpPr>
            <a:spLocks noChangeArrowheads="1" noChangeShapeType="1" noTextEdit="1"/>
          </p:cNvSpPr>
          <p:nvPr/>
        </p:nvSpPr>
        <p:spPr bwMode="auto">
          <a:xfrm rot="1009658">
            <a:off x="4489876" y="1579963"/>
            <a:ext cx="1638800" cy="808558"/>
          </a:xfrm>
          <a:prstGeom prst="rect">
            <a:avLst/>
          </a:prstGeom>
        </p:spPr>
        <p:txBody>
          <a:bodyPr spcFirstLastPara="1" wrap="none" fromWordArt="1">
            <a:prstTxWarp prst="textArchUp">
              <a:avLst>
                <a:gd name="adj" fmla="val 12048112"/>
              </a:avLst>
            </a:prstTxWarp>
          </a:bodyPr>
          <a:lstStyle/>
          <a:p>
            <a:pPr algn="ctr"/>
            <a:r>
              <a:rPr lang="en-US" sz="3200" kern="10">
                <a:ln w="9525">
                  <a:solidFill>
                    <a:srgbClr val="000000"/>
                  </a:solidFill>
                  <a:round/>
                  <a:headEnd/>
                  <a:tailEnd/>
                </a:ln>
                <a:solidFill>
                  <a:srgbClr val="F2F2F2"/>
                </a:solidFill>
                <a:latin typeface="Arial Black" panose="020B0604020202020204" pitchFamily="34" charset="0"/>
                <a:cs typeface="Arial Black" panose="020B0604020202020204" pitchFamily="34" charset="0"/>
              </a:rPr>
              <a:t>Archaea</a:t>
            </a:r>
          </a:p>
        </p:txBody>
      </p:sp>
      <p:sp>
        <p:nvSpPr>
          <p:cNvPr id="23559" name="Rectangle 11">
            <a:extLst>
              <a:ext uri="{FF2B5EF4-FFF2-40B4-BE49-F238E27FC236}">
                <a16:creationId xmlns:a16="http://schemas.microsoft.com/office/drawing/2014/main" id="{7D476EC0-45D0-2346-A6DC-4C568E8F8CE0}"/>
              </a:ext>
            </a:extLst>
          </p:cNvPr>
          <p:cNvSpPr>
            <a:spLocks noGrp="1" noChangeArrowheads="1"/>
          </p:cNvSpPr>
          <p:nvPr>
            <p:ph type="ctrTitle"/>
          </p:nvPr>
        </p:nvSpPr>
        <p:spPr>
          <a:xfrm>
            <a:off x="139906" y="106194"/>
            <a:ext cx="5531393" cy="304353"/>
          </a:xfrm>
        </p:spPr>
        <p:txBody>
          <a:bodyPr>
            <a:normAutofit fontScale="90000"/>
          </a:bodyPr>
          <a:lstStyle/>
          <a:p>
            <a:pPr eaLnBrk="1" hangingPunct="1"/>
            <a:r>
              <a:rPr lang="en-US" altLang="en-US" sz="2200">
                <a:ea typeface="ＭＳ Ｐゴシック" panose="020B0600070205080204" pitchFamily="34" charset="-128"/>
              </a:rPr>
              <a:t>The </a:t>
            </a:r>
            <a:r>
              <a:rPr lang="en-US" altLang="en-US" sz="2200" b="1">
                <a:ea typeface="ＭＳ Ｐゴシック" panose="020B0600070205080204" pitchFamily="34" charset="-128"/>
              </a:rPr>
              <a:t>Ribosomal </a:t>
            </a:r>
            <a:r>
              <a:rPr lang="en-US" altLang="en-US" sz="2200">
                <a:ea typeface="ＭＳ Ｐゴシック" panose="020B0600070205080204" pitchFamily="34" charset="-128"/>
              </a:rPr>
              <a:t>“Tree of Life”</a:t>
            </a:r>
            <a:endParaRPr lang="en-US" altLang="en-US">
              <a:solidFill>
                <a:schemeClr val="tx1"/>
              </a:solidFill>
              <a:ea typeface="ＭＳ Ｐゴシック" panose="020B0600070205080204" pitchFamily="34" charset="-128"/>
            </a:endParaRPr>
          </a:p>
        </p:txBody>
      </p:sp>
      <p:sp>
        <p:nvSpPr>
          <p:cNvPr id="23560" name="Line 12">
            <a:extLst>
              <a:ext uri="{FF2B5EF4-FFF2-40B4-BE49-F238E27FC236}">
                <a16:creationId xmlns:a16="http://schemas.microsoft.com/office/drawing/2014/main" id="{DEB6EAB8-B8A5-A944-9387-98E929F78A99}"/>
              </a:ext>
            </a:extLst>
          </p:cNvPr>
          <p:cNvSpPr>
            <a:spLocks noChangeShapeType="1"/>
          </p:cNvSpPr>
          <p:nvPr/>
        </p:nvSpPr>
        <p:spPr bwMode="auto">
          <a:xfrm>
            <a:off x="3575257" y="6359115"/>
            <a:ext cx="436848" cy="48318"/>
          </a:xfrm>
          <a:prstGeom prst="line">
            <a:avLst/>
          </a:prstGeom>
          <a:noFill/>
          <a:ln w="31750">
            <a:solidFill>
              <a:srgbClr val="FFFFFF"/>
            </a:solidFill>
            <a:round/>
            <a:headEnd/>
            <a:tailEnd type="stealth" w="lg" len="lg"/>
          </a:ln>
          <a:extLst>
            <a:ext uri="{909E8E84-426E-40DD-AFC4-6F175D3DCCD1}">
              <a14:hiddenFill xmlns:a14="http://schemas.microsoft.com/office/drawing/2010/main">
                <a:noFill/>
              </a14:hiddenFill>
            </a:ext>
          </a:extLst>
        </p:spPr>
        <p:txBody>
          <a:bodyPr wrap="none" lIns="81985" tIns="40991" rIns="81985" bIns="40991" anchor="ctr"/>
          <a:lstStyle/>
          <a:p>
            <a:endParaRPr lang="en-US"/>
          </a:p>
        </p:txBody>
      </p:sp>
      <p:grpSp>
        <p:nvGrpSpPr>
          <p:cNvPr id="2" name="Group 10">
            <a:extLst>
              <a:ext uri="{FF2B5EF4-FFF2-40B4-BE49-F238E27FC236}">
                <a16:creationId xmlns:a16="http://schemas.microsoft.com/office/drawing/2014/main" id="{2D4D9AFA-BD5C-88CF-A892-5B01F75EE39A}"/>
              </a:ext>
            </a:extLst>
          </p:cNvPr>
          <p:cNvGrpSpPr>
            <a:grpSpLocks/>
          </p:cNvGrpSpPr>
          <p:nvPr/>
        </p:nvGrpSpPr>
        <p:grpSpPr bwMode="auto">
          <a:xfrm>
            <a:off x="7389792" y="2435240"/>
            <a:ext cx="3813175" cy="2498725"/>
            <a:chOff x="1796" y="1688"/>
            <a:chExt cx="2702" cy="1574"/>
          </a:xfrm>
        </p:grpSpPr>
        <p:grpSp>
          <p:nvGrpSpPr>
            <p:cNvPr id="3" name="Group 5">
              <a:extLst>
                <a:ext uri="{FF2B5EF4-FFF2-40B4-BE49-F238E27FC236}">
                  <a16:creationId xmlns:a16="http://schemas.microsoft.com/office/drawing/2014/main" id="{CE9995DF-4A13-3A62-A3D7-3B20AE730B94}"/>
                </a:ext>
              </a:extLst>
            </p:cNvPr>
            <p:cNvGrpSpPr>
              <a:grpSpLocks/>
            </p:cNvGrpSpPr>
            <p:nvPr/>
          </p:nvGrpSpPr>
          <p:grpSpPr bwMode="auto">
            <a:xfrm>
              <a:off x="1796" y="1688"/>
              <a:ext cx="1349" cy="1574"/>
              <a:chOff x="1796" y="1688"/>
              <a:chExt cx="1349" cy="1574"/>
            </a:xfrm>
          </p:grpSpPr>
          <p:sp>
            <p:nvSpPr>
              <p:cNvPr id="8" name="Line 2">
                <a:extLst>
                  <a:ext uri="{FF2B5EF4-FFF2-40B4-BE49-F238E27FC236}">
                    <a16:creationId xmlns:a16="http://schemas.microsoft.com/office/drawing/2014/main" id="{BFE689D1-FA0B-F3E7-76C8-C6662A2F2E6E}"/>
                  </a:ext>
                </a:extLst>
              </p:cNvPr>
              <p:cNvSpPr>
                <a:spLocks noChangeShapeType="1"/>
              </p:cNvSpPr>
              <p:nvPr/>
            </p:nvSpPr>
            <p:spPr bwMode="auto">
              <a:xfrm>
                <a:off x="1796" y="1688"/>
                <a:ext cx="1349" cy="1574"/>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9" name="Line 3">
                <a:extLst>
                  <a:ext uri="{FF2B5EF4-FFF2-40B4-BE49-F238E27FC236}">
                    <a16:creationId xmlns:a16="http://schemas.microsoft.com/office/drawing/2014/main" id="{04790ACF-F2A5-2CEC-EFB3-EB0D836F4AD5}"/>
                  </a:ext>
                </a:extLst>
              </p:cNvPr>
              <p:cNvSpPr>
                <a:spLocks noChangeShapeType="1"/>
              </p:cNvSpPr>
              <p:nvPr/>
            </p:nvSpPr>
            <p:spPr bwMode="auto">
              <a:xfrm flipH="1">
                <a:off x="2164" y="1688"/>
                <a:ext cx="377" cy="43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0" name="Line 4">
                <a:extLst>
                  <a:ext uri="{FF2B5EF4-FFF2-40B4-BE49-F238E27FC236}">
                    <a16:creationId xmlns:a16="http://schemas.microsoft.com/office/drawing/2014/main" id="{C1C8ED51-39DD-9F06-D82D-CCCB5292377B}"/>
                  </a:ext>
                </a:extLst>
              </p:cNvPr>
              <p:cNvSpPr>
                <a:spLocks noChangeShapeType="1"/>
              </p:cNvSpPr>
              <p:nvPr/>
            </p:nvSpPr>
            <p:spPr bwMode="auto">
              <a:xfrm flipH="1">
                <a:off x="2375" y="1689"/>
                <a:ext cx="613" cy="687"/>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4" name="Group 9">
              <a:extLst>
                <a:ext uri="{FF2B5EF4-FFF2-40B4-BE49-F238E27FC236}">
                  <a16:creationId xmlns:a16="http://schemas.microsoft.com/office/drawing/2014/main" id="{B936A7C0-5FCB-2F2E-0382-11185CC30D4C}"/>
                </a:ext>
              </a:extLst>
            </p:cNvPr>
            <p:cNvGrpSpPr>
              <a:grpSpLocks/>
            </p:cNvGrpSpPr>
            <p:nvPr/>
          </p:nvGrpSpPr>
          <p:grpSpPr bwMode="auto">
            <a:xfrm>
              <a:off x="3146" y="1688"/>
              <a:ext cx="1352" cy="1574"/>
              <a:chOff x="3146" y="1688"/>
              <a:chExt cx="1352" cy="1574"/>
            </a:xfrm>
          </p:grpSpPr>
          <p:sp>
            <p:nvSpPr>
              <p:cNvPr id="5" name="Line 6">
                <a:extLst>
                  <a:ext uri="{FF2B5EF4-FFF2-40B4-BE49-F238E27FC236}">
                    <a16:creationId xmlns:a16="http://schemas.microsoft.com/office/drawing/2014/main" id="{E1B007E8-538C-EE40-B687-1C286A479A1F}"/>
                  </a:ext>
                </a:extLst>
              </p:cNvPr>
              <p:cNvSpPr>
                <a:spLocks noChangeShapeType="1"/>
              </p:cNvSpPr>
              <p:nvPr/>
            </p:nvSpPr>
            <p:spPr bwMode="auto">
              <a:xfrm flipH="1">
                <a:off x="3146" y="1688"/>
                <a:ext cx="1352" cy="1574"/>
              </a:xfrm>
              <a:prstGeom prst="line">
                <a:avLst/>
              </a:prstGeom>
              <a:noFill/>
              <a:ln w="25400">
                <a:solidFill>
                  <a:srgbClr val="FF0033"/>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 name="Line 7">
                <a:extLst>
                  <a:ext uri="{FF2B5EF4-FFF2-40B4-BE49-F238E27FC236}">
                    <a16:creationId xmlns:a16="http://schemas.microsoft.com/office/drawing/2014/main" id="{389F3952-D821-F633-591D-A728523EB4F6}"/>
                  </a:ext>
                </a:extLst>
              </p:cNvPr>
              <p:cNvSpPr>
                <a:spLocks noChangeShapeType="1"/>
              </p:cNvSpPr>
              <p:nvPr/>
            </p:nvSpPr>
            <p:spPr bwMode="auto">
              <a:xfrm flipH="1">
                <a:off x="3702" y="1688"/>
                <a:ext cx="378" cy="430"/>
              </a:xfrm>
              <a:prstGeom prst="line">
                <a:avLst/>
              </a:prstGeom>
              <a:noFill/>
              <a:ln w="25400">
                <a:solidFill>
                  <a:srgbClr val="FF0033"/>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7" name="Line 8">
                <a:extLst>
                  <a:ext uri="{FF2B5EF4-FFF2-40B4-BE49-F238E27FC236}">
                    <a16:creationId xmlns:a16="http://schemas.microsoft.com/office/drawing/2014/main" id="{9E64A479-E66B-2AA1-EEB0-555558133C23}"/>
                  </a:ext>
                </a:extLst>
              </p:cNvPr>
              <p:cNvSpPr>
                <a:spLocks noChangeShapeType="1"/>
              </p:cNvSpPr>
              <p:nvPr/>
            </p:nvSpPr>
            <p:spPr bwMode="auto">
              <a:xfrm>
                <a:off x="3305" y="1689"/>
                <a:ext cx="613" cy="687"/>
              </a:xfrm>
              <a:prstGeom prst="line">
                <a:avLst/>
              </a:prstGeom>
              <a:noFill/>
              <a:ln w="25400">
                <a:solidFill>
                  <a:srgbClr val="FF0033"/>
                </a:solidFill>
                <a:round/>
                <a:headEnd type="none" w="sm" len="sm"/>
                <a:tailEnd type="none" w="sm" len="sm"/>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grpSp>
        <p:nvGrpSpPr>
          <p:cNvPr id="11" name="Group 19">
            <a:extLst>
              <a:ext uri="{FF2B5EF4-FFF2-40B4-BE49-F238E27FC236}">
                <a16:creationId xmlns:a16="http://schemas.microsoft.com/office/drawing/2014/main" id="{E066C366-847C-1C1F-4634-569BFE0F2AF1}"/>
              </a:ext>
            </a:extLst>
          </p:cNvPr>
          <p:cNvGrpSpPr>
            <a:grpSpLocks/>
          </p:cNvGrpSpPr>
          <p:nvPr/>
        </p:nvGrpSpPr>
        <p:grpSpPr bwMode="auto">
          <a:xfrm>
            <a:off x="7104042" y="1730390"/>
            <a:ext cx="5119688" cy="441325"/>
            <a:chOff x="1593" y="1244"/>
            <a:chExt cx="3628" cy="278"/>
          </a:xfrm>
        </p:grpSpPr>
        <p:grpSp>
          <p:nvGrpSpPr>
            <p:cNvPr id="12" name="Group 14">
              <a:extLst>
                <a:ext uri="{FF2B5EF4-FFF2-40B4-BE49-F238E27FC236}">
                  <a16:creationId xmlns:a16="http://schemas.microsoft.com/office/drawing/2014/main" id="{10848946-F32F-2139-55CD-894E5260CBE1}"/>
                </a:ext>
              </a:extLst>
            </p:cNvPr>
            <p:cNvGrpSpPr>
              <a:grpSpLocks/>
            </p:cNvGrpSpPr>
            <p:nvPr/>
          </p:nvGrpSpPr>
          <p:grpSpPr bwMode="auto">
            <a:xfrm>
              <a:off x="1593" y="1244"/>
              <a:ext cx="2105" cy="278"/>
              <a:chOff x="1593" y="1244"/>
              <a:chExt cx="2105" cy="278"/>
            </a:xfrm>
          </p:grpSpPr>
          <p:sp>
            <p:nvSpPr>
              <p:cNvPr id="17" name="Rectangle 11">
                <a:extLst>
                  <a:ext uri="{FF2B5EF4-FFF2-40B4-BE49-F238E27FC236}">
                    <a16:creationId xmlns:a16="http://schemas.microsoft.com/office/drawing/2014/main" id="{1CCB5AF5-DF05-6BCB-13CD-F576074113F9}"/>
                  </a:ext>
                </a:extLst>
              </p:cNvPr>
              <p:cNvSpPr>
                <a:spLocks noChangeArrowheads="1"/>
              </p:cNvSpPr>
              <p:nvPr/>
            </p:nvSpPr>
            <p:spPr bwMode="auto">
              <a:xfrm rot="-2520000">
                <a:off x="1593" y="1244"/>
                <a:ext cx="904"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Archaea</a:t>
                </a:r>
              </a:p>
            </p:txBody>
          </p:sp>
          <p:sp>
            <p:nvSpPr>
              <p:cNvPr id="18" name="Rectangle 12">
                <a:extLst>
                  <a:ext uri="{FF2B5EF4-FFF2-40B4-BE49-F238E27FC236}">
                    <a16:creationId xmlns:a16="http://schemas.microsoft.com/office/drawing/2014/main" id="{EDC4C475-E4EF-F525-674C-5D68678A8638}"/>
                  </a:ext>
                </a:extLst>
              </p:cNvPr>
              <p:cNvSpPr>
                <a:spLocks noChangeArrowheads="1"/>
              </p:cNvSpPr>
              <p:nvPr/>
            </p:nvSpPr>
            <p:spPr bwMode="auto">
              <a:xfrm rot="-2520000">
                <a:off x="2346" y="1244"/>
                <a:ext cx="895"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Eukarya</a:t>
                </a:r>
              </a:p>
            </p:txBody>
          </p:sp>
          <p:sp>
            <p:nvSpPr>
              <p:cNvPr id="19" name="Rectangle 13">
                <a:extLst>
                  <a:ext uri="{FF2B5EF4-FFF2-40B4-BE49-F238E27FC236}">
                    <a16:creationId xmlns:a16="http://schemas.microsoft.com/office/drawing/2014/main" id="{1E07DCB2-9D29-D6E2-9113-82066C19AE50}"/>
                  </a:ext>
                </a:extLst>
              </p:cNvPr>
              <p:cNvSpPr>
                <a:spLocks noChangeArrowheads="1"/>
              </p:cNvSpPr>
              <p:nvPr/>
            </p:nvSpPr>
            <p:spPr bwMode="auto">
              <a:xfrm rot="-2520000">
                <a:off x="2794" y="1245"/>
                <a:ext cx="904"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Bacteria</a:t>
                </a:r>
              </a:p>
            </p:txBody>
          </p:sp>
        </p:grpSp>
        <p:grpSp>
          <p:nvGrpSpPr>
            <p:cNvPr id="13" name="Group 18">
              <a:extLst>
                <a:ext uri="{FF2B5EF4-FFF2-40B4-BE49-F238E27FC236}">
                  <a16:creationId xmlns:a16="http://schemas.microsoft.com/office/drawing/2014/main" id="{0E49998F-3BEA-7E0D-A0D8-3CDEE2CB5011}"/>
                </a:ext>
              </a:extLst>
            </p:cNvPr>
            <p:cNvGrpSpPr>
              <a:grpSpLocks/>
            </p:cNvGrpSpPr>
            <p:nvPr/>
          </p:nvGrpSpPr>
          <p:grpSpPr bwMode="auto">
            <a:xfrm>
              <a:off x="3115" y="1244"/>
              <a:ext cx="2106" cy="278"/>
              <a:chOff x="3115" y="1244"/>
              <a:chExt cx="2106" cy="278"/>
            </a:xfrm>
          </p:grpSpPr>
          <p:sp>
            <p:nvSpPr>
              <p:cNvPr id="14" name="Rectangle 15">
                <a:extLst>
                  <a:ext uri="{FF2B5EF4-FFF2-40B4-BE49-F238E27FC236}">
                    <a16:creationId xmlns:a16="http://schemas.microsoft.com/office/drawing/2014/main" id="{E143B17C-DD4C-BE28-B241-40DF4C1FCA35}"/>
                  </a:ext>
                </a:extLst>
              </p:cNvPr>
              <p:cNvSpPr>
                <a:spLocks noChangeArrowheads="1"/>
              </p:cNvSpPr>
              <p:nvPr/>
            </p:nvSpPr>
            <p:spPr bwMode="auto">
              <a:xfrm rot="-2520000">
                <a:off x="3115" y="1245"/>
                <a:ext cx="904"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FF0033"/>
                    </a:solidFill>
                    <a:effectLst/>
                    <a:uLnTx/>
                    <a:uFillTx/>
                    <a:latin typeface="Arial" panose="020B0604020202020204" pitchFamily="34" charset="0"/>
                    <a:ea typeface="ＭＳ Ｐゴシック" panose="020B0600070205080204" pitchFamily="34" charset="-128"/>
                    <a:cs typeface="+mn-cs"/>
                  </a:rPr>
                  <a:t>Archaea</a:t>
                </a:r>
              </a:p>
            </p:txBody>
          </p:sp>
          <p:sp>
            <p:nvSpPr>
              <p:cNvPr id="15" name="Rectangle 16">
                <a:extLst>
                  <a:ext uri="{FF2B5EF4-FFF2-40B4-BE49-F238E27FC236}">
                    <a16:creationId xmlns:a16="http://schemas.microsoft.com/office/drawing/2014/main" id="{12FB1089-53D7-1C70-1E6C-B461AC6E85D6}"/>
                  </a:ext>
                </a:extLst>
              </p:cNvPr>
              <p:cNvSpPr>
                <a:spLocks noChangeArrowheads="1"/>
              </p:cNvSpPr>
              <p:nvPr/>
            </p:nvSpPr>
            <p:spPr bwMode="auto">
              <a:xfrm rot="-2520000">
                <a:off x="3870" y="1245"/>
                <a:ext cx="895"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FF0033"/>
                    </a:solidFill>
                    <a:effectLst/>
                    <a:uLnTx/>
                    <a:uFillTx/>
                    <a:latin typeface="Arial" panose="020B0604020202020204" pitchFamily="34" charset="0"/>
                    <a:ea typeface="ＭＳ Ｐゴシック" panose="020B0600070205080204" pitchFamily="34" charset="-128"/>
                    <a:cs typeface="+mn-cs"/>
                  </a:rPr>
                  <a:t>Eukarya</a:t>
                </a:r>
              </a:p>
            </p:txBody>
          </p:sp>
          <p:sp>
            <p:nvSpPr>
              <p:cNvPr id="16" name="Rectangle 17">
                <a:extLst>
                  <a:ext uri="{FF2B5EF4-FFF2-40B4-BE49-F238E27FC236}">
                    <a16:creationId xmlns:a16="http://schemas.microsoft.com/office/drawing/2014/main" id="{40D86AC0-7A1E-DF91-0BDF-FDCD09E748DC}"/>
                  </a:ext>
                </a:extLst>
              </p:cNvPr>
              <p:cNvSpPr>
                <a:spLocks noChangeArrowheads="1"/>
              </p:cNvSpPr>
              <p:nvPr/>
            </p:nvSpPr>
            <p:spPr bwMode="auto">
              <a:xfrm rot="-2520000">
                <a:off x="4317" y="1244"/>
                <a:ext cx="904"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FF0033"/>
                    </a:solidFill>
                    <a:effectLst/>
                    <a:uLnTx/>
                    <a:uFillTx/>
                    <a:latin typeface="Arial" panose="020B0604020202020204" pitchFamily="34" charset="0"/>
                    <a:ea typeface="ＭＳ Ｐゴシック" panose="020B0600070205080204" pitchFamily="34" charset="-128"/>
                    <a:cs typeface="+mn-cs"/>
                  </a:rPr>
                  <a:t>Bacteria</a:t>
                </a:r>
              </a:p>
            </p:txBody>
          </p:sp>
        </p:grpSp>
      </p:grpSp>
      <p:grpSp>
        <p:nvGrpSpPr>
          <p:cNvPr id="20" name="Group 22">
            <a:extLst>
              <a:ext uri="{FF2B5EF4-FFF2-40B4-BE49-F238E27FC236}">
                <a16:creationId xmlns:a16="http://schemas.microsoft.com/office/drawing/2014/main" id="{BA45CD31-357C-79A7-4D57-2B4FEFD07527}"/>
              </a:ext>
            </a:extLst>
          </p:cNvPr>
          <p:cNvGrpSpPr>
            <a:grpSpLocks/>
          </p:cNvGrpSpPr>
          <p:nvPr/>
        </p:nvGrpSpPr>
        <p:grpSpPr bwMode="auto">
          <a:xfrm>
            <a:off x="6646715" y="595779"/>
            <a:ext cx="5666807" cy="534096"/>
            <a:chOff x="1475" y="752"/>
            <a:chExt cx="4420" cy="306"/>
          </a:xfrm>
        </p:grpSpPr>
        <p:sp>
          <p:nvSpPr>
            <p:cNvPr id="21" name="Rectangle 20">
              <a:extLst>
                <a:ext uri="{FF2B5EF4-FFF2-40B4-BE49-F238E27FC236}">
                  <a16:creationId xmlns:a16="http://schemas.microsoft.com/office/drawing/2014/main" id="{77E1EBBB-6CAA-4F86-AE77-72CB839F36C2}"/>
                </a:ext>
              </a:extLst>
            </p:cNvPr>
            <p:cNvSpPr>
              <a:spLocks noChangeArrowheads="1"/>
            </p:cNvSpPr>
            <p:nvPr/>
          </p:nvSpPr>
          <p:spPr bwMode="auto">
            <a:xfrm>
              <a:off x="1475" y="752"/>
              <a:ext cx="1987" cy="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Catalytic subunits</a:t>
              </a:r>
            </a:p>
          </p:txBody>
        </p:sp>
        <p:sp>
          <p:nvSpPr>
            <p:cNvPr id="22" name="Rectangle 21">
              <a:extLst>
                <a:ext uri="{FF2B5EF4-FFF2-40B4-BE49-F238E27FC236}">
                  <a16:creationId xmlns:a16="http://schemas.microsoft.com/office/drawing/2014/main" id="{8AFC14CD-0F51-0087-2B6B-EF63F0E12D05}"/>
                </a:ext>
              </a:extLst>
            </p:cNvPr>
            <p:cNvSpPr>
              <a:spLocks noChangeArrowheads="1"/>
            </p:cNvSpPr>
            <p:nvPr/>
          </p:nvSpPr>
          <p:spPr bwMode="auto">
            <a:xfrm>
              <a:off x="3479" y="752"/>
              <a:ext cx="2416" cy="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75" tIns="65088" rIns="130175" bIns="65088">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FF0033"/>
                  </a:solidFill>
                  <a:effectLst/>
                  <a:uLnTx/>
                  <a:uFillTx/>
                  <a:latin typeface="Arial" panose="020B0604020202020204" pitchFamily="34" charset="0"/>
                  <a:ea typeface="ＭＳ Ｐゴシック" panose="020B0600070205080204" pitchFamily="34" charset="-128"/>
                  <a:cs typeface="+mn-cs"/>
                </a:rPr>
                <a:t>Non catalytic subunits</a:t>
              </a:r>
            </a:p>
          </p:txBody>
        </p:sp>
      </p:grpSp>
      <p:sp>
        <p:nvSpPr>
          <p:cNvPr id="23" name="Rectangle 23">
            <a:extLst>
              <a:ext uri="{FF2B5EF4-FFF2-40B4-BE49-F238E27FC236}">
                <a16:creationId xmlns:a16="http://schemas.microsoft.com/office/drawing/2014/main" id="{517F7E54-D7D1-4AEB-770D-110983EBCB98}"/>
              </a:ext>
            </a:extLst>
          </p:cNvPr>
          <p:cNvSpPr>
            <a:spLocks noChangeArrowheads="1"/>
          </p:cNvSpPr>
          <p:nvPr/>
        </p:nvSpPr>
        <p:spPr bwMode="auto">
          <a:xfrm>
            <a:off x="6472217" y="3690953"/>
            <a:ext cx="153035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30" tIns="65064" rIns="130130" bIns="65064">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speciation</a:t>
            </a:r>
          </a:p>
        </p:txBody>
      </p:sp>
      <p:sp>
        <p:nvSpPr>
          <p:cNvPr id="24" name="Line 24">
            <a:extLst>
              <a:ext uri="{FF2B5EF4-FFF2-40B4-BE49-F238E27FC236}">
                <a16:creationId xmlns:a16="http://schemas.microsoft.com/office/drawing/2014/main" id="{388E8B4B-3F80-8F14-B4CD-98A1773A9DB2}"/>
              </a:ext>
            </a:extLst>
          </p:cNvPr>
          <p:cNvSpPr>
            <a:spLocks noChangeShapeType="1"/>
          </p:cNvSpPr>
          <p:nvPr/>
        </p:nvSpPr>
        <p:spPr bwMode="auto">
          <a:xfrm flipV="1">
            <a:off x="7778730" y="3592528"/>
            <a:ext cx="355600" cy="239712"/>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07" tIns="45704" rIns="91407" bIns="45704"/>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5" name="Line 25">
            <a:extLst>
              <a:ext uri="{FF2B5EF4-FFF2-40B4-BE49-F238E27FC236}">
                <a16:creationId xmlns:a16="http://schemas.microsoft.com/office/drawing/2014/main" id="{B728298F-381C-7B72-A256-F7F5F5C65FAA}"/>
              </a:ext>
            </a:extLst>
          </p:cNvPr>
          <p:cNvSpPr>
            <a:spLocks noChangeShapeType="1"/>
          </p:cNvSpPr>
          <p:nvPr/>
        </p:nvSpPr>
        <p:spPr bwMode="auto">
          <a:xfrm flipV="1">
            <a:off x="7785080" y="3248040"/>
            <a:ext cx="87312" cy="558800"/>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07" tIns="45704" rIns="91407" bIns="45704"/>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6" name="Rectangle 26">
            <a:extLst>
              <a:ext uri="{FF2B5EF4-FFF2-40B4-BE49-F238E27FC236}">
                <a16:creationId xmlns:a16="http://schemas.microsoft.com/office/drawing/2014/main" id="{4F068A73-DAF0-82C6-A691-1FC6253D1E0F}"/>
              </a:ext>
            </a:extLst>
          </p:cNvPr>
          <p:cNvSpPr>
            <a:spLocks noChangeArrowheads="1"/>
          </p:cNvSpPr>
          <p:nvPr/>
        </p:nvSpPr>
        <p:spPr bwMode="auto">
          <a:xfrm>
            <a:off x="6513492" y="4724415"/>
            <a:ext cx="23018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30" tIns="65064" rIns="130130" bIns="65064">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gene duplication</a:t>
            </a:r>
          </a:p>
        </p:txBody>
      </p:sp>
      <p:sp>
        <p:nvSpPr>
          <p:cNvPr id="27" name="Line 27">
            <a:extLst>
              <a:ext uri="{FF2B5EF4-FFF2-40B4-BE49-F238E27FC236}">
                <a16:creationId xmlns:a16="http://schemas.microsoft.com/office/drawing/2014/main" id="{C4DE3175-E095-1442-C52B-AD85CE976EEA}"/>
              </a:ext>
            </a:extLst>
          </p:cNvPr>
          <p:cNvSpPr>
            <a:spLocks noChangeShapeType="1"/>
          </p:cNvSpPr>
          <p:nvPr/>
        </p:nvSpPr>
        <p:spPr bwMode="auto">
          <a:xfrm>
            <a:off x="8740755" y="4921265"/>
            <a:ext cx="414337" cy="0"/>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07" tIns="45704" rIns="91407" bIns="45704"/>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8" name="Line 28">
            <a:extLst>
              <a:ext uri="{FF2B5EF4-FFF2-40B4-BE49-F238E27FC236}">
                <a16:creationId xmlns:a16="http://schemas.microsoft.com/office/drawing/2014/main" id="{5CBDD9DD-5D9E-E789-0F06-8C762822F224}"/>
              </a:ext>
            </a:extLst>
          </p:cNvPr>
          <p:cNvSpPr>
            <a:spLocks noChangeShapeType="1"/>
          </p:cNvSpPr>
          <p:nvPr/>
        </p:nvSpPr>
        <p:spPr bwMode="auto">
          <a:xfrm>
            <a:off x="9294792" y="4922853"/>
            <a:ext cx="0" cy="358775"/>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07" tIns="45704" rIns="91407" bIns="45704"/>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9" name="Line 29">
            <a:extLst>
              <a:ext uri="{FF2B5EF4-FFF2-40B4-BE49-F238E27FC236}">
                <a16:creationId xmlns:a16="http://schemas.microsoft.com/office/drawing/2014/main" id="{16AA9E35-496B-B036-E193-2E68B6645784}"/>
              </a:ext>
            </a:extLst>
          </p:cNvPr>
          <p:cNvSpPr>
            <a:spLocks noChangeShapeType="1"/>
          </p:cNvSpPr>
          <p:nvPr/>
        </p:nvSpPr>
        <p:spPr bwMode="auto">
          <a:xfrm flipH="1" flipV="1">
            <a:off x="11506180" y="3736990"/>
            <a:ext cx="3175" cy="1290638"/>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07" tIns="45704" rIns="91407" bIns="45704"/>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0" name="Rectangle 30">
            <a:extLst>
              <a:ext uri="{FF2B5EF4-FFF2-40B4-BE49-F238E27FC236}">
                <a16:creationId xmlns:a16="http://schemas.microsoft.com/office/drawing/2014/main" id="{4BBF1CC0-8D9C-08FE-94BA-55E8B1D4A161}"/>
              </a:ext>
            </a:extLst>
          </p:cNvPr>
          <p:cNvSpPr>
            <a:spLocks noChangeArrowheads="1"/>
          </p:cNvSpPr>
          <p:nvPr/>
        </p:nvSpPr>
        <p:spPr bwMode="auto">
          <a:xfrm>
            <a:off x="11596667" y="4335478"/>
            <a:ext cx="747713"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130" tIns="65064" rIns="130130" bIns="65064">
            <a:spAutoFit/>
          </a:bodyPr>
          <a:lstStyle>
            <a:lvl1pPr defTabSz="1800225">
              <a:defRPr sz="2400">
                <a:solidFill>
                  <a:schemeClr val="tx1"/>
                </a:solidFill>
                <a:latin typeface="Arial" panose="020B0604020202020204" pitchFamily="34" charset="0"/>
                <a:ea typeface="ＭＳ Ｐゴシック" panose="020B0600070205080204" pitchFamily="34" charset="-128"/>
              </a:defRPr>
            </a:lvl1pPr>
            <a:lvl2pPr defTabSz="1800225">
              <a:defRPr sz="2400">
                <a:solidFill>
                  <a:schemeClr val="tx1"/>
                </a:solidFill>
                <a:latin typeface="Arial" panose="020B0604020202020204" pitchFamily="34" charset="0"/>
                <a:ea typeface="ＭＳ Ｐゴシック" panose="020B0600070205080204" pitchFamily="34" charset="-128"/>
              </a:defRPr>
            </a:lvl2pPr>
            <a:lvl3pPr defTabSz="1800225">
              <a:defRPr sz="2400">
                <a:solidFill>
                  <a:schemeClr val="tx1"/>
                </a:solidFill>
                <a:latin typeface="Arial" panose="020B0604020202020204" pitchFamily="34" charset="0"/>
                <a:ea typeface="ＭＳ Ｐゴシック" panose="020B0600070205080204" pitchFamily="34" charset="-128"/>
              </a:defRPr>
            </a:lvl3pPr>
            <a:lvl4pPr defTabSz="1800225">
              <a:defRPr sz="2400">
                <a:solidFill>
                  <a:schemeClr val="tx1"/>
                </a:solidFill>
                <a:latin typeface="Arial" panose="020B0604020202020204" pitchFamily="34" charset="0"/>
                <a:ea typeface="ＭＳ Ｐゴシック" panose="020B0600070205080204" pitchFamily="34" charset="-128"/>
              </a:defRPr>
            </a:lvl4pPr>
            <a:lvl5pPr defTabSz="1800225">
              <a:defRPr sz="2400">
                <a:solidFill>
                  <a:schemeClr val="tx1"/>
                </a:solidFill>
                <a:latin typeface="Arial" panose="020B0604020202020204" pitchFamily="34" charset="0"/>
                <a:ea typeface="ＭＳ Ｐゴシック" panose="020B0600070205080204" pitchFamily="34" charset="-128"/>
              </a:defRPr>
            </a:lvl5pPr>
            <a:lvl6pPr marL="22828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7400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1972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654425" indent="1588" defTabSz="180022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1800225"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time</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E590-80BC-D5DC-B0E3-28F6DCC54E99}"/>
              </a:ext>
            </a:extLst>
          </p:cNvPr>
          <p:cNvSpPr>
            <a:spLocks noGrp="1"/>
          </p:cNvSpPr>
          <p:nvPr>
            <p:ph type="title"/>
          </p:nvPr>
        </p:nvSpPr>
        <p:spPr>
          <a:xfrm>
            <a:off x="838199" y="365125"/>
            <a:ext cx="11106873" cy="1325563"/>
          </a:xfrm>
        </p:spPr>
        <p:txBody>
          <a:bodyPr>
            <a:normAutofit fontScale="90000"/>
          </a:bodyPr>
          <a:lstStyle/>
          <a:p>
            <a:r>
              <a:rPr lang="en-US"/>
              <a:t>How much evolution has happened between the catalytic and non-catalytic subunits of the F1-ATPase?  </a:t>
            </a:r>
          </a:p>
        </p:txBody>
      </p:sp>
      <p:sp>
        <p:nvSpPr>
          <p:cNvPr id="3" name="Content Placeholder 2">
            <a:extLst>
              <a:ext uri="{FF2B5EF4-FFF2-40B4-BE49-F238E27FC236}">
                <a16:creationId xmlns:a16="http://schemas.microsoft.com/office/drawing/2014/main" id="{A60E2240-9702-08FC-0356-CFF959A7FDF1}"/>
              </a:ext>
            </a:extLst>
          </p:cNvPr>
          <p:cNvSpPr>
            <a:spLocks noGrp="1"/>
          </p:cNvSpPr>
          <p:nvPr>
            <p:ph idx="1"/>
          </p:nvPr>
        </p:nvSpPr>
        <p:spPr>
          <a:xfrm>
            <a:off x="838199" y="1690688"/>
            <a:ext cx="10515600" cy="4351338"/>
          </a:xfrm>
        </p:spPr>
        <p:txBody>
          <a:bodyPr/>
          <a:lstStyle/>
          <a:p>
            <a:pPr marL="0" indent="0">
              <a:buNone/>
            </a:pPr>
            <a:r>
              <a:rPr lang="en-US" dirty="0"/>
              <a:t>Assume that the </a:t>
            </a:r>
            <a:r>
              <a:rPr lang="en-US" dirty="0" err="1"/>
              <a:t>cenancestor</a:t>
            </a:r>
            <a:r>
              <a:rPr lang="en-US" dirty="0"/>
              <a:t> of all cellular organisms aka LUCA lived </a:t>
            </a:r>
            <a:r>
              <a:rPr lang="en-US"/>
              <a:t>at some </a:t>
            </a:r>
            <a:r>
              <a:rPr lang="en-US" dirty="0"/>
              <a:t>time before 3.5 billion years ago:</a:t>
            </a:r>
          </a:p>
          <a:p>
            <a:pPr marL="514350" indent="-514350">
              <a:buAutoNum type="alphaUcParenR"/>
            </a:pPr>
            <a:r>
              <a:rPr lang="en-US" dirty="0"/>
              <a:t>the two subunit types are separated by at least 3.5 billion years of evolution.</a:t>
            </a:r>
          </a:p>
          <a:p>
            <a:pPr marL="514350" indent="-514350">
              <a:buFont typeface="Arial" panose="020B0604020202020204" pitchFamily="34" charset="0"/>
              <a:buAutoNum type="alphaUcParenR"/>
            </a:pPr>
            <a:r>
              <a:rPr lang="en-US" dirty="0"/>
              <a:t>the two subunit types are separated by at least 7 billion years of evolution.</a:t>
            </a:r>
          </a:p>
          <a:p>
            <a:pPr marL="514350" indent="-514350">
              <a:buFont typeface="Arial" panose="020B0604020202020204" pitchFamily="34" charset="0"/>
              <a:buAutoNum type="alphaUcParenR"/>
            </a:pPr>
            <a:r>
              <a:rPr lang="en-US" dirty="0"/>
              <a:t>This cannot be estimated, because the gene duplication had already occurred a long time before the </a:t>
            </a:r>
            <a:r>
              <a:rPr lang="en-US" dirty="0" err="1"/>
              <a:t>cenancestor</a:t>
            </a:r>
            <a:r>
              <a:rPr lang="en-US" dirty="0"/>
              <a:t> existed.  </a:t>
            </a:r>
          </a:p>
          <a:p>
            <a:pPr marL="514350" indent="-514350">
              <a:buAutoNum type="alphaUcParenR"/>
            </a:pPr>
            <a:endParaRPr lang="en-US" dirty="0"/>
          </a:p>
        </p:txBody>
      </p:sp>
    </p:spTree>
    <p:extLst>
      <p:ext uri="{BB962C8B-B14F-4D97-AF65-F5344CB8AC3E}">
        <p14:creationId xmlns:p14="http://schemas.microsoft.com/office/powerpoint/2010/main" val="300741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96A34-18FE-57D8-64D9-F36C4C35EC3D}"/>
              </a:ext>
            </a:extLst>
          </p:cNvPr>
          <p:cNvSpPr>
            <a:spLocks noGrp="1"/>
          </p:cNvSpPr>
          <p:nvPr>
            <p:ph type="title"/>
          </p:nvPr>
        </p:nvSpPr>
        <p:spPr>
          <a:xfrm>
            <a:off x="838200" y="144422"/>
            <a:ext cx="10515600" cy="1325563"/>
          </a:xfrm>
        </p:spPr>
        <p:txBody>
          <a:bodyPr/>
          <a:lstStyle/>
          <a:p>
            <a:r>
              <a:rPr lang="en-US"/>
              <a:t>Substitution over time.</a:t>
            </a:r>
          </a:p>
        </p:txBody>
      </p:sp>
      <p:sp>
        <p:nvSpPr>
          <p:cNvPr id="3" name="Content Placeholder 2">
            <a:extLst>
              <a:ext uri="{FF2B5EF4-FFF2-40B4-BE49-F238E27FC236}">
                <a16:creationId xmlns:a16="http://schemas.microsoft.com/office/drawing/2014/main" id="{359B136D-970B-2267-F50A-ECC374F0B998}"/>
              </a:ext>
            </a:extLst>
          </p:cNvPr>
          <p:cNvSpPr>
            <a:spLocks noGrp="1"/>
          </p:cNvSpPr>
          <p:nvPr>
            <p:ph idx="1"/>
          </p:nvPr>
        </p:nvSpPr>
        <p:spPr>
          <a:xfrm>
            <a:off x="838200" y="1469985"/>
            <a:ext cx="10515600" cy="4706978"/>
          </a:xfrm>
        </p:spPr>
        <p:txBody>
          <a:bodyPr>
            <a:normAutofit lnSpcReduction="10000"/>
          </a:bodyPr>
          <a:lstStyle/>
          <a:p>
            <a:pPr marL="0" indent="0">
              <a:buNone/>
            </a:pPr>
            <a:r>
              <a:rPr lang="en-US"/>
              <a:t>A nucleotide sequence that is not under selection experiences about 10</a:t>
            </a:r>
            <a:r>
              <a:rPr lang="en-US" baseline="30000"/>
              <a:t>-8 </a:t>
            </a:r>
            <a:r>
              <a:rPr lang="en-US"/>
              <a:t>substitutions per site and year. (This is in the right ball-park for most organisms – viruses, especially RNA based have higher substitution rates).</a:t>
            </a:r>
          </a:p>
          <a:p>
            <a:endParaRPr lang="en-US" baseline="30000"/>
          </a:p>
          <a:p>
            <a:pPr marL="514350" indent="-514350">
              <a:buFont typeface="+mj-lt"/>
              <a:buAutoNum type="alphaUcPeriod"/>
            </a:pPr>
            <a:r>
              <a:rPr lang="en-US"/>
              <a:t>Sequences that diverged more than a billion years ago experienced so many substitutions that they no longer show any similarity </a:t>
            </a:r>
          </a:p>
          <a:p>
            <a:pPr marL="514350" indent="-514350">
              <a:buFont typeface="+mj-lt"/>
              <a:buAutoNum type="alphaUcPeriod"/>
            </a:pPr>
            <a:r>
              <a:rPr lang="en-US"/>
              <a:t>Because of this substitution rate, the study of molecular evolution cannot reach back further than about 200 million years </a:t>
            </a:r>
          </a:p>
          <a:p>
            <a:pPr marL="514350" indent="-514350">
              <a:buFont typeface="+mj-lt"/>
              <a:buAutoNum type="alphaUcPeriod"/>
            </a:pPr>
            <a:r>
              <a:rPr lang="en-US"/>
              <a:t>To look back into the evolutionary history that occurred billions of years ago one needs to use sequences that are under strong selection against change.</a:t>
            </a:r>
          </a:p>
        </p:txBody>
      </p:sp>
    </p:spTree>
    <p:extLst>
      <p:ext uri="{BB962C8B-B14F-4D97-AF65-F5344CB8AC3E}">
        <p14:creationId xmlns:p14="http://schemas.microsoft.com/office/powerpoint/2010/main" val="2323607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550E-4251-7EB5-7A35-83FDA15D5DA9}"/>
              </a:ext>
            </a:extLst>
          </p:cNvPr>
          <p:cNvSpPr>
            <a:spLocks noGrp="1"/>
          </p:cNvSpPr>
          <p:nvPr>
            <p:ph type="title"/>
          </p:nvPr>
        </p:nvSpPr>
        <p:spPr>
          <a:xfrm>
            <a:off x="838200" y="365126"/>
            <a:ext cx="10515600" cy="759482"/>
          </a:xfrm>
        </p:spPr>
        <p:txBody>
          <a:bodyPr>
            <a:normAutofit/>
          </a:bodyPr>
          <a:lstStyle/>
          <a:p>
            <a:r>
              <a:rPr lang="en-US" sz="3600"/>
              <a:t>The relationship between the three domains of life.</a:t>
            </a:r>
          </a:p>
        </p:txBody>
      </p:sp>
      <p:sp>
        <p:nvSpPr>
          <p:cNvPr id="3" name="Content Placeholder 2">
            <a:extLst>
              <a:ext uri="{FF2B5EF4-FFF2-40B4-BE49-F238E27FC236}">
                <a16:creationId xmlns:a16="http://schemas.microsoft.com/office/drawing/2014/main" id="{B222569D-A418-8630-BB95-D1D249FC4CAD}"/>
              </a:ext>
            </a:extLst>
          </p:cNvPr>
          <p:cNvSpPr>
            <a:spLocks noGrp="1"/>
          </p:cNvSpPr>
          <p:nvPr>
            <p:ph idx="1"/>
          </p:nvPr>
        </p:nvSpPr>
        <p:spPr/>
        <p:txBody>
          <a:bodyPr/>
          <a:lstStyle/>
          <a:p>
            <a:pPr marL="514350" indent="-514350">
              <a:buFont typeface="+mj-lt"/>
              <a:buAutoNum type="alphaUcPeriod"/>
            </a:pPr>
            <a:r>
              <a:rPr lang="en-US">
                <a:latin typeface="+mj-lt"/>
              </a:rPr>
              <a:t>The relationship between the three domains of life (archaea, eukaryotes, bacteria) remains unresolved, because it is impossible to root the tree of life.  The substitution rates are too different between the different branches.</a:t>
            </a:r>
          </a:p>
          <a:p>
            <a:pPr marL="514350" indent="-514350">
              <a:buFont typeface="+mj-lt"/>
              <a:buAutoNum type="alphaUcPeriod"/>
            </a:pPr>
            <a:r>
              <a:rPr lang="en-US">
                <a:latin typeface="+mj-lt"/>
              </a:rPr>
              <a:t>The tree of life has been rooted using paralogous genes that evolved from pre-LUCA gene duplications.</a:t>
            </a:r>
          </a:p>
          <a:p>
            <a:pPr marL="514350" indent="-514350">
              <a:buFont typeface="+mj-lt"/>
              <a:buAutoNum type="alphaUcPeriod"/>
            </a:pPr>
            <a:r>
              <a:rPr lang="en-US">
                <a:latin typeface="+mj-lt"/>
              </a:rPr>
              <a:t>Genes are frequently transferred between lineages.  Consequently, each gene tree tells a different story, and the root of the organismal tree cannot be inferred from the root of individual gene trees</a:t>
            </a:r>
          </a:p>
        </p:txBody>
      </p:sp>
    </p:spTree>
    <p:extLst>
      <p:ext uri="{BB962C8B-B14F-4D97-AF65-F5344CB8AC3E}">
        <p14:creationId xmlns:p14="http://schemas.microsoft.com/office/powerpoint/2010/main" val="4253993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9BF1-8031-A668-16D7-9BD7630BBF78}"/>
              </a:ext>
            </a:extLst>
          </p:cNvPr>
          <p:cNvSpPr>
            <a:spLocks noGrp="1"/>
          </p:cNvSpPr>
          <p:nvPr>
            <p:ph type="title"/>
          </p:nvPr>
        </p:nvSpPr>
        <p:spPr>
          <a:xfrm>
            <a:off x="330200" y="128058"/>
            <a:ext cx="10515600" cy="876653"/>
          </a:xfrm>
        </p:spPr>
        <p:txBody>
          <a:bodyPr/>
          <a:lstStyle/>
          <a:p>
            <a:r>
              <a:rPr lang="en-US" dirty="0"/>
              <a:t>Rooting the tree of life</a:t>
            </a:r>
          </a:p>
        </p:txBody>
      </p:sp>
      <p:sp>
        <p:nvSpPr>
          <p:cNvPr id="3" name="Content Placeholder 2">
            <a:extLst>
              <a:ext uri="{FF2B5EF4-FFF2-40B4-BE49-F238E27FC236}">
                <a16:creationId xmlns:a16="http://schemas.microsoft.com/office/drawing/2014/main" id="{F28AC5CB-06C1-1B3C-BCBD-D59A710F68FD}"/>
              </a:ext>
            </a:extLst>
          </p:cNvPr>
          <p:cNvSpPr>
            <a:spLocks noGrp="1"/>
          </p:cNvSpPr>
          <p:nvPr>
            <p:ph idx="1"/>
          </p:nvPr>
        </p:nvSpPr>
        <p:spPr>
          <a:xfrm>
            <a:off x="543560" y="1087121"/>
            <a:ext cx="5633719" cy="5262880"/>
          </a:xfrm>
        </p:spPr>
        <p:txBody>
          <a:bodyPr>
            <a:normAutofit fontScale="92500"/>
          </a:bodyPr>
          <a:lstStyle/>
          <a:p>
            <a:pPr marL="0" indent="0">
              <a:buNone/>
            </a:pPr>
            <a:r>
              <a:rPr lang="en-US" sz="1900" dirty="0"/>
              <a:t>The tree on the right is from W B Whitman’s review “The modern concept of the procaryote” </a:t>
            </a:r>
            <a:r>
              <a:rPr lang="en-US" sz="1900" b="0" i="0" u="none" strike="noStrike" dirty="0">
                <a:solidFill>
                  <a:srgbClr val="205493"/>
                </a:solidFill>
                <a:effectLst/>
                <a:latin typeface="system-ui"/>
                <a:hlinkClick r:id="rId3"/>
              </a:rPr>
              <a:t>10.1128/JB.00962-08</a:t>
            </a:r>
            <a:endParaRPr lang="en-US" sz="1900" dirty="0">
              <a:solidFill>
                <a:srgbClr val="205493"/>
              </a:solidFill>
              <a:latin typeface="system-ui"/>
            </a:endParaRPr>
          </a:p>
          <a:p>
            <a:pPr marL="0" indent="0">
              <a:buNone/>
            </a:pPr>
            <a:endParaRPr lang="en-US" sz="1800" b="0" i="0" dirty="0">
              <a:solidFill>
                <a:srgbClr val="205493"/>
              </a:solidFill>
              <a:effectLst/>
              <a:latin typeface="system-ui"/>
            </a:endParaRPr>
          </a:p>
          <a:p>
            <a:pPr marL="0" indent="0">
              <a:buNone/>
            </a:pPr>
            <a:r>
              <a:rPr lang="en-US" dirty="0"/>
              <a:t>Based on ancient duplicated genes, where would this tree be rooted?</a:t>
            </a:r>
          </a:p>
          <a:p>
            <a:pPr marL="514350" indent="-514350">
              <a:buAutoNum type="alphaUcParenR"/>
            </a:pPr>
            <a:r>
              <a:rPr lang="en-US" dirty="0"/>
              <a:t>position 1 (on the bacterial branch)</a:t>
            </a:r>
          </a:p>
          <a:p>
            <a:pPr marL="514350" indent="-514350">
              <a:buAutoNum type="alphaUcParenR"/>
            </a:pPr>
            <a:r>
              <a:rPr lang="en-US" dirty="0"/>
              <a:t>position 2  (under the central trifurcation)</a:t>
            </a:r>
          </a:p>
          <a:p>
            <a:pPr marL="514350" indent="-514350">
              <a:buAutoNum type="alphaUcParenR"/>
            </a:pPr>
            <a:r>
              <a:rPr lang="en-US" dirty="0"/>
              <a:t>position 3 (on the eukaryotic branch)</a:t>
            </a:r>
          </a:p>
          <a:p>
            <a:pPr marL="514350" indent="-514350">
              <a:buAutoNum type="alphaUcParenR"/>
            </a:pPr>
            <a:r>
              <a:rPr lang="en-US" dirty="0"/>
              <a:t>position 4 (on the archaeal branch)</a:t>
            </a:r>
          </a:p>
          <a:p>
            <a:pPr marL="514350" indent="-514350">
              <a:buAutoNum type="alphaUcParenR"/>
            </a:pPr>
            <a:r>
              <a:rPr lang="en-US" dirty="0"/>
              <a:t>All of these are possible locations.</a:t>
            </a:r>
          </a:p>
        </p:txBody>
      </p:sp>
      <p:pic>
        <p:nvPicPr>
          <p:cNvPr id="1026" name="Picture 2">
            <a:extLst>
              <a:ext uri="{FF2B5EF4-FFF2-40B4-BE49-F238E27FC236}">
                <a16:creationId xmlns:a16="http://schemas.microsoft.com/office/drawing/2014/main" id="{27083F3A-1C6E-B62E-BBFC-D7F331C362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0966" y="536504"/>
            <a:ext cx="4773315" cy="63214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74D7EE-DF97-5E36-23B5-623E015CA033}"/>
              </a:ext>
            </a:extLst>
          </p:cNvPr>
          <p:cNvSpPr txBox="1"/>
          <p:nvPr/>
        </p:nvSpPr>
        <p:spPr>
          <a:xfrm>
            <a:off x="9535118" y="2242930"/>
            <a:ext cx="301686" cy="369332"/>
          </a:xfrm>
          <a:prstGeom prst="rect">
            <a:avLst/>
          </a:prstGeom>
          <a:noFill/>
          <a:ln>
            <a:solidFill>
              <a:schemeClr val="accent1"/>
            </a:solidFill>
          </a:ln>
        </p:spPr>
        <p:txBody>
          <a:bodyPr wrap="none" rtlCol="0">
            <a:spAutoFit/>
          </a:bodyPr>
          <a:lstStyle/>
          <a:p>
            <a:r>
              <a:rPr lang="en-US" dirty="0">
                <a:solidFill>
                  <a:srgbClr val="0070C0"/>
                </a:solidFill>
              </a:rPr>
              <a:t>1</a:t>
            </a:r>
          </a:p>
        </p:txBody>
      </p:sp>
      <p:sp>
        <p:nvSpPr>
          <p:cNvPr id="5" name="TextBox 4">
            <a:extLst>
              <a:ext uri="{FF2B5EF4-FFF2-40B4-BE49-F238E27FC236}">
                <a16:creationId xmlns:a16="http://schemas.microsoft.com/office/drawing/2014/main" id="{BA457051-C89E-EE99-2B36-1732AF85AD16}"/>
              </a:ext>
            </a:extLst>
          </p:cNvPr>
          <p:cNvSpPr txBox="1"/>
          <p:nvPr/>
        </p:nvSpPr>
        <p:spPr>
          <a:xfrm>
            <a:off x="9123008" y="3065923"/>
            <a:ext cx="301686" cy="369332"/>
          </a:xfrm>
          <a:prstGeom prst="rect">
            <a:avLst/>
          </a:prstGeom>
          <a:noFill/>
          <a:ln>
            <a:solidFill>
              <a:schemeClr val="tx1"/>
            </a:solidFill>
          </a:ln>
        </p:spPr>
        <p:txBody>
          <a:bodyPr wrap="none" rtlCol="0">
            <a:spAutoFit/>
          </a:bodyPr>
          <a:lstStyle/>
          <a:p>
            <a:r>
              <a:rPr lang="en-US" dirty="0"/>
              <a:t>2</a:t>
            </a:r>
          </a:p>
        </p:txBody>
      </p:sp>
      <p:sp>
        <p:nvSpPr>
          <p:cNvPr id="6" name="TextBox 5">
            <a:extLst>
              <a:ext uri="{FF2B5EF4-FFF2-40B4-BE49-F238E27FC236}">
                <a16:creationId xmlns:a16="http://schemas.microsoft.com/office/drawing/2014/main" id="{36F768F6-7D47-05A5-1B99-FCD5CD0804DF}"/>
              </a:ext>
            </a:extLst>
          </p:cNvPr>
          <p:cNvSpPr txBox="1"/>
          <p:nvPr/>
        </p:nvSpPr>
        <p:spPr>
          <a:xfrm>
            <a:off x="9186149" y="3667965"/>
            <a:ext cx="301686" cy="369332"/>
          </a:xfrm>
          <a:prstGeom prst="rect">
            <a:avLst/>
          </a:prstGeom>
          <a:noFill/>
          <a:ln>
            <a:solidFill>
              <a:srgbClr val="FF0000"/>
            </a:solidFill>
          </a:ln>
        </p:spPr>
        <p:txBody>
          <a:bodyPr wrap="none" rtlCol="0">
            <a:spAutoFit/>
          </a:bodyPr>
          <a:lstStyle/>
          <a:p>
            <a:r>
              <a:rPr lang="en-US" dirty="0">
                <a:solidFill>
                  <a:srgbClr val="FF0000"/>
                </a:solidFill>
              </a:rPr>
              <a:t>3</a:t>
            </a:r>
          </a:p>
        </p:txBody>
      </p:sp>
      <p:sp>
        <p:nvSpPr>
          <p:cNvPr id="7" name="TextBox 6">
            <a:extLst>
              <a:ext uri="{FF2B5EF4-FFF2-40B4-BE49-F238E27FC236}">
                <a16:creationId xmlns:a16="http://schemas.microsoft.com/office/drawing/2014/main" id="{C6F24C96-C220-7DC4-6A39-BC1AFE6DE239}"/>
              </a:ext>
            </a:extLst>
          </p:cNvPr>
          <p:cNvSpPr txBox="1"/>
          <p:nvPr/>
        </p:nvSpPr>
        <p:spPr>
          <a:xfrm>
            <a:off x="9901961" y="3232294"/>
            <a:ext cx="301686" cy="369332"/>
          </a:xfrm>
          <a:prstGeom prst="rect">
            <a:avLst/>
          </a:prstGeom>
          <a:noFill/>
          <a:ln>
            <a:solidFill>
              <a:srgbClr val="00B050"/>
            </a:solidFill>
          </a:ln>
        </p:spPr>
        <p:txBody>
          <a:bodyPr wrap="none" rtlCol="0">
            <a:spAutoFit/>
          </a:bodyPr>
          <a:lstStyle/>
          <a:p>
            <a:r>
              <a:rPr lang="en-US" dirty="0">
                <a:solidFill>
                  <a:srgbClr val="00B050"/>
                </a:solidFill>
              </a:rPr>
              <a:t>4</a:t>
            </a:r>
          </a:p>
        </p:txBody>
      </p:sp>
      <p:cxnSp>
        <p:nvCxnSpPr>
          <p:cNvPr id="10" name="Straight Arrow Connector 9">
            <a:extLst>
              <a:ext uri="{FF2B5EF4-FFF2-40B4-BE49-F238E27FC236}">
                <a16:creationId xmlns:a16="http://schemas.microsoft.com/office/drawing/2014/main" id="{12695FE7-C93B-7C4E-6855-4913E0905990}"/>
              </a:ext>
            </a:extLst>
          </p:cNvPr>
          <p:cNvCxnSpPr>
            <a:cxnSpLocks/>
            <a:stCxn id="4" idx="2"/>
          </p:cNvCxnSpPr>
          <p:nvPr/>
        </p:nvCxnSpPr>
        <p:spPr>
          <a:xfrm flipH="1">
            <a:off x="9495702" y="2612262"/>
            <a:ext cx="190259" cy="25196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0C0AB07-DD64-EC5C-8A5D-A433461EAF1E}"/>
              </a:ext>
            </a:extLst>
          </p:cNvPr>
          <p:cNvCxnSpPr>
            <a:cxnSpLocks/>
          </p:cNvCxnSpPr>
          <p:nvPr/>
        </p:nvCxnSpPr>
        <p:spPr>
          <a:xfrm flipV="1">
            <a:off x="9424694" y="3106711"/>
            <a:ext cx="292929" cy="1438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9244CED-816E-7FC1-64E4-72269EA64405}"/>
              </a:ext>
            </a:extLst>
          </p:cNvPr>
          <p:cNvCxnSpPr>
            <a:cxnSpLocks/>
            <a:stCxn id="7" idx="0"/>
          </p:cNvCxnSpPr>
          <p:nvPr/>
        </p:nvCxnSpPr>
        <p:spPr>
          <a:xfrm flipH="1" flipV="1">
            <a:off x="9871023" y="3065923"/>
            <a:ext cx="181781" cy="166371"/>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065458-39D3-A032-790D-7156AA695F8F}"/>
              </a:ext>
            </a:extLst>
          </p:cNvPr>
          <p:cNvCxnSpPr>
            <a:cxnSpLocks/>
            <a:stCxn id="6" idx="3"/>
          </p:cNvCxnSpPr>
          <p:nvPr/>
        </p:nvCxnSpPr>
        <p:spPr>
          <a:xfrm flipV="1">
            <a:off x="9487835" y="3553721"/>
            <a:ext cx="231345" cy="29891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048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E590-80BC-D5DC-B0E3-28F6DCC54E99}"/>
              </a:ext>
            </a:extLst>
          </p:cNvPr>
          <p:cNvSpPr>
            <a:spLocks noGrp="1"/>
          </p:cNvSpPr>
          <p:nvPr>
            <p:ph type="title"/>
          </p:nvPr>
        </p:nvSpPr>
        <p:spPr>
          <a:xfrm>
            <a:off x="838199" y="365125"/>
            <a:ext cx="11106873" cy="1325563"/>
          </a:xfrm>
        </p:spPr>
        <p:txBody>
          <a:bodyPr>
            <a:normAutofit fontScale="90000"/>
          </a:bodyPr>
          <a:lstStyle/>
          <a:p>
            <a:r>
              <a:rPr lang="en-US"/>
              <a:t>How much evolution has happened between the catalytic and non-catalytic subunits of the F1-ATPase?  </a:t>
            </a:r>
          </a:p>
        </p:txBody>
      </p:sp>
      <p:sp>
        <p:nvSpPr>
          <p:cNvPr id="3" name="Content Placeholder 2">
            <a:extLst>
              <a:ext uri="{FF2B5EF4-FFF2-40B4-BE49-F238E27FC236}">
                <a16:creationId xmlns:a16="http://schemas.microsoft.com/office/drawing/2014/main" id="{A60E2240-9702-08FC-0356-CFF959A7FDF1}"/>
              </a:ext>
            </a:extLst>
          </p:cNvPr>
          <p:cNvSpPr>
            <a:spLocks noGrp="1"/>
          </p:cNvSpPr>
          <p:nvPr>
            <p:ph idx="1"/>
          </p:nvPr>
        </p:nvSpPr>
        <p:spPr>
          <a:xfrm>
            <a:off x="838199" y="1690688"/>
            <a:ext cx="10515600" cy="4351338"/>
          </a:xfrm>
        </p:spPr>
        <p:txBody>
          <a:bodyPr/>
          <a:lstStyle/>
          <a:p>
            <a:pPr marL="0" indent="0">
              <a:buNone/>
            </a:pPr>
            <a:r>
              <a:rPr lang="en-US" dirty="0"/>
              <a:t>Assume that the </a:t>
            </a:r>
            <a:r>
              <a:rPr lang="en-US" dirty="0" err="1"/>
              <a:t>cenancestor</a:t>
            </a:r>
            <a:r>
              <a:rPr lang="en-US" dirty="0"/>
              <a:t> of all cellular organisms aka LUCA lived </a:t>
            </a:r>
            <a:r>
              <a:rPr lang="en-US"/>
              <a:t>at some </a:t>
            </a:r>
            <a:r>
              <a:rPr lang="en-US" dirty="0"/>
              <a:t>time before 3.5 billion years ago:</a:t>
            </a:r>
          </a:p>
          <a:p>
            <a:pPr marL="514350" indent="-514350">
              <a:buAutoNum type="alphaUcParenR"/>
            </a:pPr>
            <a:r>
              <a:rPr lang="en-US" dirty="0"/>
              <a:t>the two subunit types are separated by at least 3.5 billion years of evolution.</a:t>
            </a:r>
          </a:p>
          <a:p>
            <a:pPr marL="514350" indent="-514350">
              <a:buFont typeface="Arial" panose="020B0604020202020204" pitchFamily="34" charset="0"/>
              <a:buAutoNum type="alphaUcParenR"/>
            </a:pPr>
            <a:r>
              <a:rPr lang="en-US" dirty="0"/>
              <a:t>the two subunit types are separated by at least 7 billion years of evolution.</a:t>
            </a:r>
          </a:p>
          <a:p>
            <a:pPr marL="514350" indent="-514350">
              <a:buFont typeface="Arial" panose="020B0604020202020204" pitchFamily="34" charset="0"/>
              <a:buAutoNum type="alphaUcParenR"/>
            </a:pPr>
            <a:r>
              <a:rPr lang="en-US" dirty="0"/>
              <a:t>This cannot be estimated, because the gene duplication had already occurred a long time before the </a:t>
            </a:r>
            <a:r>
              <a:rPr lang="en-US" dirty="0" err="1"/>
              <a:t>cenancestor</a:t>
            </a:r>
            <a:r>
              <a:rPr lang="en-US" dirty="0"/>
              <a:t> existed.  </a:t>
            </a:r>
          </a:p>
          <a:p>
            <a:pPr marL="514350" indent="-514350">
              <a:buAutoNum type="alphaUcParenR"/>
            </a:pPr>
            <a:endParaRPr lang="en-US" dirty="0"/>
          </a:p>
        </p:txBody>
      </p:sp>
    </p:spTree>
    <p:extLst>
      <p:ext uri="{BB962C8B-B14F-4D97-AF65-F5344CB8AC3E}">
        <p14:creationId xmlns:p14="http://schemas.microsoft.com/office/powerpoint/2010/main" val="4122192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96A34-18FE-57D8-64D9-F36C4C35EC3D}"/>
              </a:ext>
            </a:extLst>
          </p:cNvPr>
          <p:cNvSpPr>
            <a:spLocks noGrp="1"/>
          </p:cNvSpPr>
          <p:nvPr>
            <p:ph type="title"/>
          </p:nvPr>
        </p:nvSpPr>
        <p:spPr>
          <a:xfrm>
            <a:off x="838200" y="144422"/>
            <a:ext cx="10515600" cy="1325563"/>
          </a:xfrm>
        </p:spPr>
        <p:txBody>
          <a:bodyPr/>
          <a:lstStyle/>
          <a:p>
            <a:r>
              <a:rPr lang="en-US"/>
              <a:t>Substitution over time.</a:t>
            </a:r>
          </a:p>
        </p:txBody>
      </p:sp>
      <p:sp>
        <p:nvSpPr>
          <p:cNvPr id="3" name="Content Placeholder 2">
            <a:extLst>
              <a:ext uri="{FF2B5EF4-FFF2-40B4-BE49-F238E27FC236}">
                <a16:creationId xmlns:a16="http://schemas.microsoft.com/office/drawing/2014/main" id="{359B136D-970B-2267-F50A-ECC374F0B998}"/>
              </a:ext>
            </a:extLst>
          </p:cNvPr>
          <p:cNvSpPr>
            <a:spLocks noGrp="1"/>
          </p:cNvSpPr>
          <p:nvPr>
            <p:ph idx="1"/>
          </p:nvPr>
        </p:nvSpPr>
        <p:spPr>
          <a:xfrm>
            <a:off x="838200" y="1469985"/>
            <a:ext cx="10515600" cy="4706978"/>
          </a:xfrm>
        </p:spPr>
        <p:txBody>
          <a:bodyPr>
            <a:normAutofit lnSpcReduction="10000"/>
          </a:bodyPr>
          <a:lstStyle/>
          <a:p>
            <a:pPr marL="0" indent="0">
              <a:buNone/>
            </a:pPr>
            <a:r>
              <a:rPr lang="en-US" dirty="0"/>
              <a:t>A nucleotide sequence that is not under selection experiences about 10</a:t>
            </a:r>
            <a:r>
              <a:rPr lang="en-US" baseline="30000" dirty="0"/>
              <a:t>-8 </a:t>
            </a:r>
            <a:r>
              <a:rPr lang="en-US" dirty="0"/>
              <a:t>substitutions per site and year. (This is in the right ball-park for most organisms – viruses, especially RNA based have higher substitution rates).</a:t>
            </a:r>
          </a:p>
          <a:p>
            <a:endParaRPr lang="en-US" baseline="30000" dirty="0"/>
          </a:p>
          <a:p>
            <a:pPr marL="514350" indent="-514350">
              <a:buFont typeface="+mj-lt"/>
              <a:buAutoNum type="alphaUcPeriod"/>
            </a:pPr>
            <a:r>
              <a:rPr lang="en-US" dirty="0"/>
              <a:t>Sequences that diverged more than a billion years ago experienced so many substitutions that they no longer show any similarity </a:t>
            </a:r>
          </a:p>
          <a:p>
            <a:pPr marL="514350" indent="-514350">
              <a:buFont typeface="+mj-lt"/>
              <a:buAutoNum type="alphaUcPeriod"/>
            </a:pPr>
            <a:r>
              <a:rPr lang="en-US" dirty="0"/>
              <a:t>Because of this substitution rate, the study of molecular evolution cannot reach back further than about 200 million years </a:t>
            </a:r>
          </a:p>
          <a:p>
            <a:pPr marL="514350" indent="-514350">
              <a:buFont typeface="+mj-lt"/>
              <a:buAutoNum type="alphaUcPeriod"/>
            </a:pPr>
            <a:r>
              <a:rPr lang="en-US" dirty="0"/>
              <a:t>To look back into the evolutionary history that occurred billions of years ago one needs to use sequences that are under strong selection against change.</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0E24692B-29ED-B5AD-C424-EAB6A3CAE598}"/>
                  </a:ext>
                </a:extLst>
              </p14:cNvPr>
              <p14:cNvContentPartPr/>
              <p14:nvPr/>
            </p14:nvContentPartPr>
            <p14:xfrm>
              <a:off x="808138" y="4845492"/>
              <a:ext cx="467280" cy="635760"/>
            </p14:xfrm>
          </p:contentPart>
        </mc:Choice>
        <mc:Fallback>
          <p:pic>
            <p:nvPicPr>
              <p:cNvPr id="4" name="Ink 3">
                <a:extLst>
                  <a:ext uri="{FF2B5EF4-FFF2-40B4-BE49-F238E27FC236}">
                    <a16:creationId xmlns:a16="http://schemas.microsoft.com/office/drawing/2014/main" id="{0E24692B-29ED-B5AD-C424-EAB6A3CAE598}"/>
                  </a:ext>
                </a:extLst>
              </p:cNvPr>
              <p:cNvPicPr/>
              <p:nvPr/>
            </p:nvPicPr>
            <p:blipFill>
              <a:blip r:embed="rId3"/>
              <a:stretch>
                <a:fillRect/>
              </a:stretch>
            </p:blipFill>
            <p:spPr>
              <a:xfrm>
                <a:off x="803818" y="4841172"/>
                <a:ext cx="475920" cy="644400"/>
              </a:xfrm>
              <a:prstGeom prst="rect">
                <a:avLst/>
              </a:prstGeom>
            </p:spPr>
          </p:pic>
        </mc:Fallback>
      </mc:AlternateContent>
    </p:spTree>
    <p:extLst>
      <p:ext uri="{BB962C8B-B14F-4D97-AF65-F5344CB8AC3E}">
        <p14:creationId xmlns:p14="http://schemas.microsoft.com/office/powerpoint/2010/main" val="252705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550E-4251-7EB5-7A35-83FDA15D5DA9}"/>
              </a:ext>
            </a:extLst>
          </p:cNvPr>
          <p:cNvSpPr>
            <a:spLocks noGrp="1"/>
          </p:cNvSpPr>
          <p:nvPr>
            <p:ph type="title"/>
          </p:nvPr>
        </p:nvSpPr>
        <p:spPr>
          <a:xfrm>
            <a:off x="838200" y="365126"/>
            <a:ext cx="10515600" cy="759482"/>
          </a:xfrm>
        </p:spPr>
        <p:txBody>
          <a:bodyPr>
            <a:normAutofit/>
          </a:bodyPr>
          <a:lstStyle/>
          <a:p>
            <a:r>
              <a:rPr lang="en-US" sz="3600"/>
              <a:t>The relationship between the three domains of life.</a:t>
            </a:r>
          </a:p>
        </p:txBody>
      </p:sp>
      <p:sp>
        <p:nvSpPr>
          <p:cNvPr id="3" name="Content Placeholder 2">
            <a:extLst>
              <a:ext uri="{FF2B5EF4-FFF2-40B4-BE49-F238E27FC236}">
                <a16:creationId xmlns:a16="http://schemas.microsoft.com/office/drawing/2014/main" id="{B222569D-A418-8630-BB95-D1D249FC4CAD}"/>
              </a:ext>
            </a:extLst>
          </p:cNvPr>
          <p:cNvSpPr>
            <a:spLocks noGrp="1"/>
          </p:cNvSpPr>
          <p:nvPr>
            <p:ph idx="1"/>
          </p:nvPr>
        </p:nvSpPr>
        <p:spPr/>
        <p:txBody>
          <a:bodyPr/>
          <a:lstStyle/>
          <a:p>
            <a:pPr marL="514350" indent="-514350">
              <a:buFont typeface="+mj-lt"/>
              <a:buAutoNum type="alphaUcPeriod"/>
            </a:pPr>
            <a:r>
              <a:rPr lang="en-US">
                <a:latin typeface="+mj-lt"/>
              </a:rPr>
              <a:t>The relationship between the three domains of life (archaea, eukaryotes, bacteria) remains unresolved, because it is impossible to root the tree of life.  The substitution rates are too different between the different branches.</a:t>
            </a:r>
          </a:p>
          <a:p>
            <a:pPr marL="514350" indent="-514350">
              <a:buFont typeface="+mj-lt"/>
              <a:buAutoNum type="alphaUcPeriod"/>
            </a:pPr>
            <a:r>
              <a:rPr lang="en-US">
                <a:latin typeface="+mj-lt"/>
              </a:rPr>
              <a:t>The tree of life has been rooted using paralogous genes that evolved from pre-LUCA gene duplications.</a:t>
            </a:r>
          </a:p>
          <a:p>
            <a:pPr marL="514350" indent="-514350">
              <a:buFont typeface="+mj-lt"/>
              <a:buAutoNum type="alphaUcPeriod"/>
            </a:pPr>
            <a:r>
              <a:rPr lang="en-US">
                <a:latin typeface="+mj-lt"/>
              </a:rPr>
              <a:t>Genes are frequently transferred between lineages.  Consequently, each gene tree tells a different story, and the root of the organismal tree cannot be inferred from the root of individual gene trees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7AD795CD-E58D-4629-5E31-F3A6A02D3E69}"/>
                  </a:ext>
                </a:extLst>
              </p14:cNvPr>
              <p14:cNvContentPartPr/>
              <p14:nvPr/>
            </p14:nvContentPartPr>
            <p14:xfrm>
              <a:off x="841618" y="3472092"/>
              <a:ext cx="463320" cy="407160"/>
            </p14:xfrm>
          </p:contentPart>
        </mc:Choice>
        <mc:Fallback>
          <p:pic>
            <p:nvPicPr>
              <p:cNvPr id="4" name="Ink 3">
                <a:extLst>
                  <a:ext uri="{FF2B5EF4-FFF2-40B4-BE49-F238E27FC236}">
                    <a16:creationId xmlns:a16="http://schemas.microsoft.com/office/drawing/2014/main" id="{7AD795CD-E58D-4629-5E31-F3A6A02D3E69}"/>
                  </a:ext>
                </a:extLst>
              </p:cNvPr>
              <p:cNvPicPr/>
              <p:nvPr/>
            </p:nvPicPr>
            <p:blipFill>
              <a:blip r:embed="rId3"/>
              <a:stretch>
                <a:fillRect/>
              </a:stretch>
            </p:blipFill>
            <p:spPr>
              <a:xfrm>
                <a:off x="837298" y="3467772"/>
                <a:ext cx="471960" cy="415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350E4D65-568A-B587-5D60-4105760B432B}"/>
                  </a:ext>
                </a:extLst>
              </p14:cNvPr>
              <p14:cNvContentPartPr/>
              <p14:nvPr/>
            </p14:nvContentPartPr>
            <p14:xfrm>
              <a:off x="1268218" y="5947452"/>
              <a:ext cx="360" cy="360"/>
            </p14:xfrm>
          </p:contentPart>
        </mc:Choice>
        <mc:Fallback>
          <p:pic>
            <p:nvPicPr>
              <p:cNvPr id="5" name="Ink 4">
                <a:extLst>
                  <a:ext uri="{FF2B5EF4-FFF2-40B4-BE49-F238E27FC236}">
                    <a16:creationId xmlns:a16="http://schemas.microsoft.com/office/drawing/2014/main" id="{350E4D65-568A-B587-5D60-4105760B432B}"/>
                  </a:ext>
                </a:extLst>
              </p:cNvPr>
              <p:cNvPicPr/>
              <p:nvPr/>
            </p:nvPicPr>
            <p:blipFill>
              <a:blip r:embed="rId5"/>
              <a:stretch>
                <a:fillRect/>
              </a:stretch>
            </p:blipFill>
            <p:spPr>
              <a:xfrm>
                <a:off x="1263898" y="5943132"/>
                <a:ext cx="9000" cy="9000"/>
              </a:xfrm>
              <a:prstGeom prst="rect">
                <a:avLst/>
              </a:prstGeom>
            </p:spPr>
          </p:pic>
        </mc:Fallback>
      </mc:AlternateContent>
      <p:sp>
        <p:nvSpPr>
          <p:cNvPr id="6" name="TextBox 5">
            <a:extLst>
              <a:ext uri="{FF2B5EF4-FFF2-40B4-BE49-F238E27FC236}">
                <a16:creationId xmlns:a16="http://schemas.microsoft.com/office/drawing/2014/main" id="{AA513E5E-60AF-B559-DD61-E3A68A1C1D87}"/>
              </a:ext>
            </a:extLst>
          </p:cNvPr>
          <p:cNvSpPr txBox="1"/>
          <p:nvPr/>
        </p:nvSpPr>
        <p:spPr>
          <a:xfrm>
            <a:off x="1304938" y="5807631"/>
            <a:ext cx="8098179" cy="369332"/>
          </a:xfrm>
          <a:prstGeom prst="rect">
            <a:avLst/>
          </a:prstGeom>
          <a:noFill/>
        </p:spPr>
        <p:txBody>
          <a:bodyPr wrap="none" rtlCol="0">
            <a:spAutoFit/>
          </a:bodyPr>
          <a:lstStyle/>
          <a:p>
            <a:r>
              <a:rPr lang="en-US" dirty="0">
                <a:solidFill>
                  <a:srgbClr val="FF0000"/>
                </a:solidFill>
              </a:rPr>
              <a:t>An argument can be made for C, although many see a consensus signal in the web ... </a:t>
            </a:r>
          </a:p>
        </p:txBody>
      </p:sp>
    </p:spTree>
    <p:extLst>
      <p:ext uri="{BB962C8B-B14F-4D97-AF65-F5344CB8AC3E}">
        <p14:creationId xmlns:p14="http://schemas.microsoft.com/office/powerpoint/2010/main" val="4174747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932</Words>
  <Application>Microsoft Macintosh PowerPoint</Application>
  <PresentationFormat>Widescreen</PresentationFormat>
  <Paragraphs>86</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Calibri Light</vt:lpstr>
      <vt:lpstr>system-ui</vt:lpstr>
      <vt:lpstr>Office Theme</vt:lpstr>
      <vt:lpstr>Team Based Learning Week 2</vt:lpstr>
      <vt:lpstr>The Ribosomal “Tree of Life”</vt:lpstr>
      <vt:lpstr>How much evolution has happened between the catalytic and non-catalytic subunits of the F1-ATPase?  </vt:lpstr>
      <vt:lpstr>Substitution over time.</vt:lpstr>
      <vt:lpstr>The relationship between the three domains of life.</vt:lpstr>
      <vt:lpstr>Rooting the tree of life</vt:lpstr>
      <vt:lpstr>How much evolution has happened between the catalytic and non-catalytic subunits of the F1-ATPase?  </vt:lpstr>
      <vt:lpstr>Substitution over time.</vt:lpstr>
      <vt:lpstr>The relationship between the three domains of life.</vt:lpstr>
      <vt:lpstr>Rooting the tree of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Based Learning Week 1</dc:title>
  <dc:creator>Gogarten, J. Peter</dc:creator>
  <cp:lastModifiedBy>Gogarten, J. Peter</cp:lastModifiedBy>
  <cp:revision>1</cp:revision>
  <dcterms:created xsi:type="dcterms:W3CDTF">2023-08-29T18:58:11Z</dcterms:created>
  <dcterms:modified xsi:type="dcterms:W3CDTF">2023-09-17T17:55:58Z</dcterms:modified>
</cp:coreProperties>
</file>